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5"/>
  </p:notesMasterIdLst>
  <p:handoutMasterIdLst>
    <p:handoutMasterId r:id="rId36"/>
  </p:handoutMasterIdLst>
  <p:sldIdLst>
    <p:sldId id="256" r:id="rId2"/>
    <p:sldId id="258" r:id="rId3"/>
    <p:sldId id="259" r:id="rId4"/>
    <p:sldId id="260" r:id="rId5"/>
    <p:sldId id="261" r:id="rId6"/>
    <p:sldId id="262" r:id="rId7"/>
    <p:sldId id="290" r:id="rId8"/>
    <p:sldId id="264" r:id="rId9"/>
    <p:sldId id="265" r:id="rId10"/>
    <p:sldId id="267" r:id="rId11"/>
    <p:sldId id="289" r:id="rId12"/>
    <p:sldId id="266" r:id="rId13"/>
    <p:sldId id="268" r:id="rId14"/>
    <p:sldId id="269" r:id="rId15"/>
    <p:sldId id="270" r:id="rId16"/>
    <p:sldId id="271" r:id="rId17"/>
    <p:sldId id="272" r:id="rId18"/>
    <p:sldId id="273" r:id="rId19"/>
    <p:sldId id="288" r:id="rId20"/>
    <p:sldId id="274" r:id="rId21"/>
    <p:sldId id="275" r:id="rId22"/>
    <p:sldId id="276" r:id="rId23"/>
    <p:sldId id="277" r:id="rId24"/>
    <p:sldId id="278" r:id="rId25"/>
    <p:sldId id="279" r:id="rId26"/>
    <p:sldId id="280" r:id="rId27"/>
    <p:sldId id="281" r:id="rId28"/>
    <p:sldId id="284" r:id="rId29"/>
    <p:sldId id="282" r:id="rId30"/>
    <p:sldId id="285" r:id="rId31"/>
    <p:sldId id="286" r:id="rId32"/>
    <p:sldId id="283" r:id="rId33"/>
    <p:sldId id="287" r:id="rId34"/>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9E6EC84-F962-44F3-A11B-3AF4E9E04AE0}" type="datetimeFigureOut">
              <a:rPr lang="hu-HU" smtClean="0"/>
              <a:pPr/>
              <a:t>2012.08.08.</a:t>
            </a:fld>
            <a:endParaRPr lang="hu-HU"/>
          </a:p>
        </p:txBody>
      </p:sp>
      <p:sp>
        <p:nvSpPr>
          <p:cNvPr id="4" name="Élőláb hely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C12AC-7EAD-4EC7-ACB6-F5F45D77FD8B}" type="slidenum">
              <a:rPr lang="hu-HU" smtClean="0"/>
              <a:pPr/>
              <a:t>‹#›</a:t>
            </a:fld>
            <a:endParaRPr lang="hu-H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dirty="0"/>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C9E8F4-6B14-4EE5-805C-0D2A7750CA8E}" type="datetimeFigureOut">
              <a:rPr lang="hu-HU" smtClean="0"/>
              <a:pPr/>
              <a:t>2012.08.08.</a:t>
            </a:fld>
            <a:endParaRPr lang="hu-HU" dirty="0"/>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dirty="0"/>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dirty="0"/>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DC19A-14E6-450C-AC42-FF336F4B39C3}" type="slidenum">
              <a:rPr lang="hu-HU" smtClean="0"/>
              <a:pPr/>
              <a:t>‹#›</a:t>
            </a:fld>
            <a:endParaRPr lang="hu-H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130DC19A-14E6-450C-AC42-FF336F4B39C3}" type="slidenum">
              <a:rPr lang="hu-HU" smtClean="0"/>
              <a:pPr/>
              <a:t>3</a:t>
            </a:fld>
            <a:endParaRPr 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hu-HU" dirty="0"/>
          </a:p>
        </p:txBody>
      </p:sp>
      <p:sp>
        <p:nvSpPr>
          <p:cNvPr id="4" name="Dia számának helye 3"/>
          <p:cNvSpPr>
            <a:spLocks noGrp="1"/>
          </p:cNvSpPr>
          <p:nvPr>
            <p:ph type="sldNum" sz="quarter" idx="10"/>
          </p:nvPr>
        </p:nvSpPr>
        <p:spPr/>
        <p:txBody>
          <a:bodyPr/>
          <a:lstStyle/>
          <a:p>
            <a:fld id="{130DC19A-14E6-450C-AC42-FF336F4B39C3}" type="slidenum">
              <a:rPr lang="hu-HU" smtClean="0"/>
              <a:pPr/>
              <a:t>24</a:t>
            </a:fld>
            <a:endParaRPr 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Cím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Alcím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átum helye 29"/>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19" name="Élőláb helye 18"/>
          <p:cNvSpPr>
            <a:spLocks noGrp="1"/>
          </p:cNvSpPr>
          <p:nvPr>
            <p:ph type="ftr" sz="quarter" idx="11"/>
          </p:nvPr>
        </p:nvSpPr>
        <p:spPr/>
        <p:txBody>
          <a:bodyPr/>
          <a:lstStyle/>
          <a:p>
            <a:endParaRPr lang="hu-HU" dirty="0"/>
          </a:p>
        </p:txBody>
      </p:sp>
      <p:sp>
        <p:nvSpPr>
          <p:cNvPr id="27" name="Dia számának helye 26"/>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Tartalom helye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Tartalom hely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Szöveg hely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8" name="Élőláb helye 7"/>
          <p:cNvSpPr>
            <a:spLocks noGrp="1"/>
          </p:cNvSpPr>
          <p:nvPr>
            <p:ph type="ftr" sz="quarter" idx="11"/>
          </p:nvPr>
        </p:nvSpPr>
        <p:spPr/>
        <p:txBody>
          <a:bodyPr/>
          <a:lstStyle/>
          <a:p>
            <a:endParaRPr lang="hu-HU" dirty="0"/>
          </a:p>
        </p:txBody>
      </p:sp>
      <p:sp>
        <p:nvSpPr>
          <p:cNvPr id="9" name="Dia számának helye 8"/>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4" name="Élőláb helye 3"/>
          <p:cNvSpPr>
            <a:spLocks noGrp="1"/>
          </p:cNvSpPr>
          <p:nvPr>
            <p:ph type="ftr" sz="quarter" idx="11"/>
          </p:nvPr>
        </p:nvSpPr>
        <p:spPr/>
        <p:txBody>
          <a:bodyPr/>
          <a:lstStyle/>
          <a:p>
            <a:endParaRPr lang="hu-HU" dirty="0"/>
          </a:p>
        </p:txBody>
      </p:sp>
      <p:sp>
        <p:nvSpPr>
          <p:cNvPr id="5" name="Dia számának helye 4"/>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3" name="Élőláb helye 2"/>
          <p:cNvSpPr>
            <a:spLocks noGrp="1"/>
          </p:cNvSpPr>
          <p:nvPr>
            <p:ph type="ftr" sz="quarter" idx="11"/>
          </p:nvPr>
        </p:nvSpPr>
        <p:spPr/>
        <p:txBody>
          <a:bodyPr/>
          <a:lstStyle/>
          <a:p>
            <a:endParaRPr lang="hu-HU" dirty="0"/>
          </a:p>
        </p:txBody>
      </p:sp>
      <p:sp>
        <p:nvSpPr>
          <p:cNvPr id="4" name="Dia számának helye 3"/>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Tartalom hely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p:txBody>
          <a:bodyPr/>
          <a:lstStyle/>
          <a:p>
            <a:fld id="{DBA8977C-1713-4BF7-8BAD-0BDCA8AEC604}" type="slidenum">
              <a:rPr lang="hu-HU" smtClean="0"/>
              <a:pPr/>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Egy sarkán kerekítve levágott téglalap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Derékszögű háromszög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Cím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Szöveg hely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átum helye 4"/>
          <p:cNvSpPr>
            <a:spLocks noGrp="1"/>
          </p:cNvSpPr>
          <p:nvPr>
            <p:ph type="dt" sz="half" idx="10"/>
          </p:nvPr>
        </p:nvSpPr>
        <p:spPr/>
        <p:txBody>
          <a:bodyPr/>
          <a:lstStyle/>
          <a:p>
            <a:fld id="{E3F74884-6D6D-4BE4-8205-E463FF0AFC19}" type="datetimeFigureOut">
              <a:rPr lang="hu-HU" smtClean="0"/>
              <a:pPr/>
              <a:t>2012.08.08.</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a:xfrm>
            <a:off x="8077200" y="6356350"/>
            <a:ext cx="609600" cy="365125"/>
          </a:xfrm>
        </p:spPr>
        <p:txBody>
          <a:bodyPr/>
          <a:lstStyle/>
          <a:p>
            <a:fld id="{DBA8977C-1713-4BF7-8BAD-0BDCA8AEC604}" type="slidenum">
              <a:rPr lang="hu-HU" smtClean="0"/>
              <a:pPr/>
              <a:t>‹#›</a:t>
            </a:fld>
            <a:endParaRPr lang="hu-HU" dirty="0"/>
          </a:p>
        </p:txBody>
      </p:sp>
      <p:sp>
        <p:nvSpPr>
          <p:cNvPr id="3" name="Kép hely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dirty="0" smtClean="0"/>
              <a:t>Kép beszúrásához kattintson az ikonra</a:t>
            </a:r>
            <a:endParaRPr kumimoji="0" lang="en-US" dirty="0"/>
          </a:p>
        </p:txBody>
      </p:sp>
      <p:sp>
        <p:nvSpPr>
          <p:cNvPr id="10" name="Szabadkézi sokszö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Szabadkézi sokszö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zabadkézi sokszö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Szabadkézi sokszö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Cím hely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Szöveg hely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átum hely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F74884-6D6D-4BE4-8205-E463FF0AFC19}" type="datetimeFigureOut">
              <a:rPr lang="hu-HU" smtClean="0"/>
              <a:pPr/>
              <a:t>2012.08.08.</a:t>
            </a:fld>
            <a:endParaRPr lang="hu-HU" dirty="0"/>
          </a:p>
        </p:txBody>
      </p:sp>
      <p:sp>
        <p:nvSpPr>
          <p:cNvPr id="22" name="Élőláb hely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dirty="0"/>
          </a:p>
        </p:txBody>
      </p:sp>
      <p:sp>
        <p:nvSpPr>
          <p:cNvPr id="18" name="Dia számának hely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BA8977C-1713-4BF7-8BAD-0BDCA8AEC604}" type="slidenum">
              <a:rPr lang="hu-HU" smtClean="0"/>
              <a:pPr/>
              <a:t>‹#›</a:t>
            </a:fld>
            <a:endParaRPr lang="hu-HU" dirty="0"/>
          </a:p>
        </p:txBody>
      </p:sp>
      <p:grpSp>
        <p:nvGrpSpPr>
          <p:cNvPr id="2" name="Csoportba foglalás 1"/>
          <p:cNvGrpSpPr/>
          <p:nvPr/>
        </p:nvGrpSpPr>
        <p:grpSpPr>
          <a:xfrm>
            <a:off x="-19017" y="202408"/>
            <a:ext cx="9180548" cy="649224"/>
            <a:chOff x="-19045" y="216550"/>
            <a:chExt cx="9180548" cy="649224"/>
          </a:xfrm>
        </p:grpSpPr>
        <p:sp>
          <p:nvSpPr>
            <p:cNvPr id="12" name="Szabadkézi sokszö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Szabadkézi sokszö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szepi.hu/" TargetMode="External"/><Relationship Id="rId2" Type="http://schemas.openxmlformats.org/officeDocument/2006/relationships/hyperlink" Target="http://www.bokorportal.hu/"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bookline.hu/product/home!execute.action?id=87556&amp;type=22&amp;_v=Tari_Annamaria_Y_generacio" TargetMode="External"/><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395536" y="1916832"/>
            <a:ext cx="7917504" cy="1224136"/>
          </a:xfrm>
        </p:spPr>
        <p:txBody>
          <a:bodyPr>
            <a:noAutofit/>
          </a:bodyPr>
          <a:lstStyle/>
          <a:p>
            <a:pPr algn="ctr"/>
            <a:r>
              <a:rPr lang="hu-HU" sz="5400" dirty="0" smtClean="0"/>
              <a:t>Személyi érettség, közösségi megosztás</a:t>
            </a:r>
            <a:endParaRPr lang="hu-HU" sz="5400" dirty="0"/>
          </a:p>
        </p:txBody>
      </p:sp>
      <p:sp>
        <p:nvSpPr>
          <p:cNvPr id="3" name="Alcím 2"/>
          <p:cNvSpPr>
            <a:spLocks noGrp="1"/>
          </p:cNvSpPr>
          <p:nvPr>
            <p:ph type="subTitle" idx="1"/>
          </p:nvPr>
        </p:nvSpPr>
        <p:spPr>
          <a:xfrm>
            <a:off x="533400" y="3501008"/>
            <a:ext cx="7854696" cy="2952328"/>
          </a:xfrm>
        </p:spPr>
        <p:txBody>
          <a:bodyPr>
            <a:normAutofit/>
          </a:bodyPr>
          <a:lstStyle/>
          <a:p>
            <a:pPr algn="ctr"/>
            <a:r>
              <a:rPr lang="hu-HU" b="1" dirty="0" smtClean="0"/>
              <a:t>Amit nem adunk tovább, tényleg „megkukacosodik”?</a:t>
            </a:r>
          </a:p>
          <a:p>
            <a:pPr algn="ctr"/>
            <a:r>
              <a:rPr lang="hu-HU" b="1" dirty="0" smtClean="0"/>
              <a:t>BNT 2012.</a:t>
            </a:r>
          </a:p>
          <a:p>
            <a:pPr algn="ctr"/>
            <a:r>
              <a:rPr lang="hu-HU" b="1" dirty="0" smtClean="0"/>
              <a:t>Előadó: Faragóné </a:t>
            </a:r>
            <a:r>
              <a:rPr lang="hu-HU" b="1" dirty="0" err="1" smtClean="0"/>
              <a:t>Bircsák</a:t>
            </a:r>
            <a:r>
              <a:rPr lang="hu-HU" b="1" dirty="0" smtClean="0"/>
              <a:t> Márta</a:t>
            </a:r>
          </a:p>
          <a:p>
            <a:pPr algn="ctr"/>
            <a:endParaRPr lang="hu-HU" b="1" dirty="0"/>
          </a:p>
        </p:txBody>
      </p:sp>
      <p:pic>
        <p:nvPicPr>
          <p:cNvPr id="4" name="Kép 3" descr="tzi.jpg"/>
          <p:cNvPicPr/>
          <p:nvPr/>
        </p:nvPicPr>
        <p:blipFill>
          <a:blip r:embed="rId2" cstate="screen"/>
          <a:stretch>
            <a:fillRect/>
          </a:stretch>
        </p:blipFill>
        <p:spPr>
          <a:xfrm>
            <a:off x="7482168" y="0"/>
            <a:ext cx="1661832" cy="164054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476672"/>
            <a:ext cx="8229600" cy="5847928"/>
          </a:xfrm>
        </p:spPr>
        <p:txBody>
          <a:bodyPr/>
          <a:lstStyle/>
          <a:p>
            <a:pPr>
              <a:buNone/>
              <a:defRPr/>
            </a:pPr>
            <a:r>
              <a:rPr lang="hu-HU" sz="2800" b="1" dirty="0" smtClean="0">
                <a:solidFill>
                  <a:schemeClr val="accent1">
                    <a:lumMod val="75000"/>
                  </a:schemeClr>
                </a:solidFill>
                <a:latin typeface="Times New Roman" pitchFamily="18" charset="0"/>
                <a:cs typeface="Times New Roman" pitchFamily="18" charset="0"/>
              </a:rPr>
              <a:t>A z én-fejlődés folyamata</a:t>
            </a:r>
          </a:p>
          <a:p>
            <a:pPr algn="ctr">
              <a:buNone/>
              <a:defRPr/>
            </a:pPr>
            <a:endParaRPr lang="hu-HU" sz="2400" dirty="0" smtClean="0">
              <a:solidFill>
                <a:schemeClr val="accent1">
                  <a:lumMod val="75000"/>
                </a:schemeClr>
              </a:solidFill>
              <a:latin typeface="Times New Roman" pitchFamily="18" charset="0"/>
              <a:cs typeface="Times New Roman" pitchFamily="18" charset="0"/>
            </a:endParaRPr>
          </a:p>
          <a:p>
            <a:pPr algn="ctr">
              <a:buNone/>
              <a:defRPr/>
            </a:pPr>
            <a:endParaRPr lang="hu-HU" sz="2400" dirty="0" smtClean="0">
              <a:solidFill>
                <a:schemeClr val="accent1">
                  <a:lumMod val="75000"/>
                </a:schemeClr>
              </a:solidFill>
              <a:latin typeface="Times New Roman" pitchFamily="18" charset="0"/>
              <a:cs typeface="Times New Roman" pitchFamily="18" charset="0"/>
            </a:endParaRPr>
          </a:p>
          <a:p>
            <a:pPr>
              <a:buNone/>
              <a:defRPr/>
            </a:pPr>
            <a:r>
              <a:rPr lang="hu-HU" sz="2400" dirty="0" smtClean="0">
                <a:latin typeface="Times New Roman" pitchFamily="18" charset="0"/>
                <a:cs typeface="Times New Roman" pitchFamily="18" charset="0"/>
              </a:rPr>
              <a:t>három szint: 1. érzőlélek</a:t>
            </a:r>
          </a:p>
          <a:p>
            <a:pPr>
              <a:buNone/>
              <a:defRPr/>
            </a:pPr>
            <a:r>
              <a:rPr lang="hu-HU" sz="2400" dirty="0" smtClean="0">
                <a:latin typeface="Times New Roman" pitchFamily="18" charset="0"/>
                <a:cs typeface="Times New Roman" pitchFamily="18" charset="0"/>
              </a:rPr>
              <a:t>                     2.  értelmi</a:t>
            </a:r>
          </a:p>
          <a:p>
            <a:pPr>
              <a:buNone/>
              <a:defRPr/>
            </a:pPr>
            <a:r>
              <a:rPr lang="hu-HU" sz="2400" dirty="0" smtClean="0">
                <a:latin typeface="Times New Roman" pitchFamily="18" charset="0"/>
                <a:cs typeface="Times New Roman" pitchFamily="18" charset="0"/>
              </a:rPr>
              <a:t>                     3.  tudati  </a:t>
            </a:r>
          </a:p>
          <a:p>
            <a:pPr>
              <a:buNone/>
              <a:defRPr/>
            </a:pPr>
            <a:endParaRPr lang="hu-HU" sz="2400" dirty="0" smtClean="0">
              <a:latin typeface="Times New Roman" pitchFamily="18" charset="0"/>
              <a:cs typeface="Times New Roman" pitchFamily="18" charset="0"/>
            </a:endParaRPr>
          </a:p>
          <a:p>
            <a:pPr>
              <a:buNone/>
              <a:defRPr/>
            </a:pPr>
            <a:endParaRPr lang="hu-HU" sz="2400" dirty="0" smtClean="0">
              <a:latin typeface="Times New Roman" pitchFamily="18" charset="0"/>
              <a:cs typeface="Times New Roman" pitchFamily="18" charset="0"/>
            </a:endParaRPr>
          </a:p>
          <a:p>
            <a:pPr>
              <a:buNone/>
              <a:defRPr/>
            </a:pPr>
            <a:r>
              <a:rPr lang="hu-HU" sz="2400" dirty="0" smtClean="0">
                <a:latin typeface="Times New Roman" pitchFamily="18" charset="0"/>
                <a:cs typeface="Times New Roman" pitchFamily="18" charset="0"/>
              </a:rPr>
              <a:t>Hogy élem meg a körülöttem lévő világot?</a:t>
            </a:r>
          </a:p>
          <a:p>
            <a:pPr>
              <a:buNone/>
            </a:pPr>
            <a:endParaRPr lang="hu-HU" dirty="0"/>
          </a:p>
        </p:txBody>
      </p:sp>
      <p:pic>
        <p:nvPicPr>
          <p:cNvPr id="4" name="Picture 2" descr="P1100355"/>
          <p:cNvPicPr>
            <a:picLocks noChangeAspect="1" noChangeArrowheads="1"/>
          </p:cNvPicPr>
          <p:nvPr/>
        </p:nvPicPr>
        <p:blipFill>
          <a:blip r:embed="rId2" cstate="screen"/>
          <a:srcRect/>
          <a:stretch>
            <a:fillRect/>
          </a:stretch>
        </p:blipFill>
        <p:spPr bwMode="auto">
          <a:xfrm>
            <a:off x="5580112" y="764704"/>
            <a:ext cx="2844651" cy="2869730"/>
          </a:xfrm>
          <a:prstGeom prst="rect">
            <a:avLst/>
          </a:prstGeom>
          <a:noFill/>
          <a:ln w="228600" cmpd="tri">
            <a:solidFill>
              <a:srgbClr val="00FF00"/>
            </a:solid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1008112"/>
          </a:xfrm>
        </p:spPr>
        <p:txBody>
          <a:bodyPr>
            <a:noAutofit/>
          </a:bodyPr>
          <a:lstStyle/>
          <a:p>
            <a:pPr algn="ctr"/>
            <a:r>
              <a:rPr lang="hu-HU" sz="3200" b="1" dirty="0" smtClean="0">
                <a:solidFill>
                  <a:schemeClr val="accent1">
                    <a:lumMod val="75000"/>
                  </a:schemeClr>
                </a:solidFill>
              </a:rPr>
              <a:t>Az ötödik hétéves korszak 28- 35</a:t>
            </a:r>
            <a:r>
              <a:rPr lang="hu-HU" sz="3200" b="1" dirty="0" smtClean="0">
                <a:solidFill>
                  <a:schemeClr val="accent1">
                    <a:lumMod val="75000"/>
                  </a:schemeClr>
                </a:solidFill>
                <a:latin typeface="Times New Roman" pitchFamily="18" charset="0"/>
              </a:rPr>
              <a:t> éves kor</a:t>
            </a:r>
            <a:r>
              <a:rPr lang="hu-HU" sz="3200" b="1" dirty="0" smtClean="0">
                <a:solidFill>
                  <a:schemeClr val="accent1">
                    <a:lumMod val="75000"/>
                  </a:schemeClr>
                </a:solidFill>
              </a:rPr>
              <a:t/>
            </a:r>
            <a:br>
              <a:rPr lang="hu-HU" sz="3200" b="1" dirty="0" smtClean="0">
                <a:solidFill>
                  <a:schemeClr val="accent1">
                    <a:lumMod val="75000"/>
                  </a:schemeClr>
                </a:solidFill>
              </a:rPr>
            </a:br>
            <a:endParaRPr lang="hu-HU" sz="3200" b="1" dirty="0">
              <a:solidFill>
                <a:schemeClr val="accent1">
                  <a:lumMod val="75000"/>
                </a:schemeClr>
              </a:solidFill>
            </a:endParaRPr>
          </a:p>
        </p:txBody>
      </p:sp>
      <p:sp>
        <p:nvSpPr>
          <p:cNvPr id="3" name="Tartalom helye 2"/>
          <p:cNvSpPr>
            <a:spLocks noGrp="1"/>
          </p:cNvSpPr>
          <p:nvPr>
            <p:ph idx="1"/>
          </p:nvPr>
        </p:nvSpPr>
        <p:spPr>
          <a:xfrm>
            <a:off x="457200" y="1196752"/>
            <a:ext cx="8229600" cy="5127848"/>
          </a:xfrm>
        </p:spPr>
        <p:txBody>
          <a:bodyPr>
            <a:normAutofit fontScale="85000" lnSpcReduction="20000"/>
          </a:bodyPr>
          <a:lstStyle/>
          <a:p>
            <a:pPr algn="ctr">
              <a:lnSpc>
                <a:spcPct val="110000"/>
              </a:lnSpc>
              <a:buNone/>
              <a:defRPr/>
            </a:pPr>
            <a:r>
              <a:rPr lang="hu-HU" sz="3300" b="1" i="1" dirty="0" smtClean="0">
                <a:solidFill>
                  <a:schemeClr val="accent1">
                    <a:lumMod val="75000"/>
                  </a:schemeClr>
                </a:solidFill>
                <a:latin typeface="Times New Roman" pitchFamily="18" charset="0"/>
                <a:cs typeface="Times New Roman" pitchFamily="18" charset="0"/>
              </a:rPr>
              <a:t>Egyedül van. Vihar, zuhog az eső. Küzd a széllel, a hullámokkal. Erős testalkatú. Nagy csapással evez a folyón a túlpart felé.</a:t>
            </a:r>
          </a:p>
          <a:p>
            <a:pPr algn="ctr">
              <a:lnSpc>
                <a:spcPct val="60000"/>
              </a:lnSpc>
              <a:buNone/>
              <a:defRPr/>
            </a:pPr>
            <a:endParaRPr lang="hu-HU" sz="3200" dirty="0" smtClean="0">
              <a:solidFill>
                <a:srgbClr val="996600"/>
              </a:solidFill>
              <a:latin typeface="Arial" charset="0"/>
            </a:endParaRPr>
          </a:p>
          <a:p>
            <a:pPr>
              <a:buNone/>
              <a:defRPr/>
            </a:pPr>
            <a:r>
              <a:rPr lang="hu-HU" dirty="0" smtClean="0">
                <a:solidFill>
                  <a:schemeClr val="accent1">
                    <a:lumMod val="75000"/>
                  </a:schemeClr>
                </a:solidFill>
                <a:latin typeface="Times New Roman" pitchFamily="18" charset="0"/>
                <a:cs typeface="Times New Roman" pitchFamily="18" charset="0"/>
              </a:rPr>
              <a:t>Az „ÉRTELMI  LÉLEK” kialakításának korszaka:</a:t>
            </a:r>
          </a:p>
          <a:p>
            <a:pPr>
              <a:buNone/>
              <a:defRPr/>
            </a:pPr>
            <a:r>
              <a:rPr lang="hu-HU" dirty="0" smtClean="0">
                <a:solidFill>
                  <a:srgbClr val="996600"/>
                </a:solidFill>
                <a:latin typeface="Times New Roman" pitchFamily="18" charset="0"/>
                <a:cs typeface="Times New Roman" pitchFamily="18" charset="0"/>
              </a:rPr>
              <a:t>      </a:t>
            </a:r>
            <a:r>
              <a:rPr lang="hu-HU" dirty="0" smtClean="0">
                <a:solidFill>
                  <a:srgbClr val="000000"/>
                </a:solidFill>
                <a:effectLst>
                  <a:outerShdw blurRad="38100" dist="38100" dir="2700000" algn="tl">
                    <a:srgbClr val="FFFFFF"/>
                  </a:outerShdw>
                </a:effectLst>
                <a:latin typeface="Times New Roman" pitchFamily="18" charset="0"/>
                <a:cs typeface="Times New Roman" pitchFamily="18" charset="0"/>
              </a:rPr>
              <a:t>a gondolkodás , érzés erőit kell integrálni. </a:t>
            </a:r>
          </a:p>
          <a:p>
            <a:pPr>
              <a:buNone/>
              <a:defRPr/>
            </a:pPr>
            <a:r>
              <a:rPr lang="hu-HU" dirty="0" smtClean="0">
                <a:solidFill>
                  <a:srgbClr val="000000"/>
                </a:solidFill>
                <a:effectLst>
                  <a:outerShdw blurRad="38100" dist="38100" dir="2700000" algn="tl">
                    <a:srgbClr val="FFFFFF"/>
                  </a:outerShdw>
                </a:effectLst>
                <a:latin typeface="Times New Roman" pitchFamily="18" charset="0"/>
                <a:cs typeface="Times New Roman" pitchFamily="18" charset="0"/>
              </a:rPr>
              <a:t>Küzdés!</a:t>
            </a:r>
          </a:p>
          <a:p>
            <a:pPr>
              <a:buNone/>
              <a:defRPr/>
            </a:pPr>
            <a:r>
              <a:rPr lang="hu-HU" dirty="0" smtClean="0">
                <a:latin typeface="Times New Roman" pitchFamily="18" charset="0"/>
                <a:cs typeface="Times New Roman" pitchFamily="18" charset="0"/>
              </a:rPr>
              <a:t>Fizikai erőinek csúcsán van →ez jó érzés.</a:t>
            </a:r>
          </a:p>
          <a:p>
            <a:pPr>
              <a:buNone/>
              <a:defRPr/>
            </a:pPr>
            <a:r>
              <a:rPr lang="hu-HU" dirty="0" smtClean="0">
                <a:latin typeface="Times New Roman" pitchFamily="18" charset="0"/>
                <a:cs typeface="Times New Roman" pitchFamily="18" charset="0"/>
              </a:rPr>
              <a:t>A korábbi ideálok, lelkesedés már nem számítanak →</a:t>
            </a:r>
          </a:p>
          <a:p>
            <a:pPr>
              <a:buNone/>
              <a:defRPr/>
            </a:pPr>
            <a:r>
              <a:rPr lang="hu-HU" dirty="0" smtClean="0">
                <a:latin typeface="Times New Roman" pitchFamily="18" charset="0"/>
                <a:cs typeface="Times New Roman" pitchFamily="18" charset="0"/>
              </a:rPr>
              <a:t> →sokszor lelki bénultság, de másoknak éppen felszabadultsági érzés.</a:t>
            </a:r>
          </a:p>
          <a:p>
            <a:pPr>
              <a:buNone/>
              <a:defRPr/>
            </a:pPr>
            <a:r>
              <a:rPr lang="hu-HU" dirty="0" smtClean="0">
                <a:latin typeface="Times New Roman" pitchFamily="18" charset="0"/>
                <a:cs typeface="Times New Roman" pitchFamily="18" charset="0"/>
              </a:rPr>
              <a:t>A tehetség krízise. Sokat számítanak az öröklésből származó erők. A korábbi élettapasztalatok konszolidálódnak.</a:t>
            </a:r>
          </a:p>
          <a:p>
            <a:pPr>
              <a:buNone/>
              <a:defRPr/>
            </a:pPr>
            <a:r>
              <a:rPr lang="hu-HU" dirty="0" smtClean="0">
                <a:latin typeface="Times New Roman" pitchFamily="18" charset="0"/>
                <a:cs typeface="Times New Roman" pitchFamily="18" charset="0"/>
              </a:rPr>
              <a:t>Művészeti tevékenység.</a:t>
            </a:r>
          </a:p>
          <a:p>
            <a:pPr>
              <a:buNone/>
              <a:defRPr/>
            </a:pPr>
            <a:endParaRPr lang="hu-HU" dirty="0" smtClean="0">
              <a:latin typeface="Times New Roman" pitchFamily="18" charset="0"/>
              <a:cs typeface="Times New Roman" pitchFamily="18" charset="0"/>
            </a:endParaRPr>
          </a:p>
          <a:p>
            <a:pPr algn="ctr">
              <a:buNone/>
              <a:defRPr/>
            </a:pPr>
            <a:r>
              <a:rPr lang="hu-HU" dirty="0" smtClean="0">
                <a:solidFill>
                  <a:schemeClr val="accent1">
                    <a:lumMod val="75000"/>
                  </a:schemeClr>
                </a:solidFill>
                <a:effectLst>
                  <a:outerShdw blurRad="38100" dist="38100" dir="2700000" algn="tl">
                    <a:srgbClr val="FFFFFF"/>
                  </a:outerShdw>
                </a:effectLst>
                <a:latin typeface="Times New Roman" pitchFamily="18" charset="0"/>
                <a:cs typeface="Times New Roman" pitchFamily="18" charset="0"/>
              </a:rPr>
              <a:t>11-es tagolásban: 33 év a fordulópont!</a:t>
            </a:r>
            <a:endParaRPr lang="hu-HU" dirty="0" smtClean="0">
              <a:solidFill>
                <a:schemeClr val="accent1">
                  <a:lumMod val="75000"/>
                </a:schemeClr>
              </a:solidFill>
              <a:effectLst>
                <a:outerShdw blurRad="38100" dist="38100" dir="2700000" algn="tl">
                  <a:srgbClr val="FFFFFF"/>
                </a:outerShdw>
              </a:effectLst>
              <a:latin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476672"/>
            <a:ext cx="8229600" cy="6048672"/>
          </a:xfrm>
        </p:spPr>
        <p:txBody>
          <a:bodyPr>
            <a:normAutofit fontScale="25000" lnSpcReduction="20000"/>
          </a:bodyPr>
          <a:lstStyle/>
          <a:p>
            <a:pPr>
              <a:buNone/>
              <a:defRPr/>
            </a:pPr>
            <a:endParaRPr lang="hu-HU" sz="2800" dirty="0" smtClean="0">
              <a:solidFill>
                <a:srgbClr val="996600"/>
              </a:solidFill>
            </a:endParaRPr>
          </a:p>
          <a:p>
            <a:pPr algn="ctr">
              <a:lnSpc>
                <a:spcPct val="120000"/>
              </a:lnSpc>
              <a:buNone/>
              <a:defRPr/>
            </a:pPr>
            <a:r>
              <a:rPr lang="hu-HU" sz="11200" b="1" dirty="0" smtClean="0">
                <a:solidFill>
                  <a:schemeClr val="accent1">
                    <a:lumMod val="75000"/>
                  </a:schemeClr>
                </a:solidFill>
              </a:rPr>
              <a:t>A hatodik hétéves korszak 35- 42</a:t>
            </a:r>
            <a:r>
              <a:rPr lang="hu-HU" sz="11200" b="1" dirty="0" smtClean="0">
                <a:solidFill>
                  <a:schemeClr val="accent1">
                    <a:lumMod val="75000"/>
                  </a:schemeClr>
                </a:solidFill>
                <a:latin typeface="Times New Roman" pitchFamily="18" charset="0"/>
              </a:rPr>
              <a:t> éves kor</a:t>
            </a:r>
            <a:endParaRPr lang="hu-HU" sz="11200" dirty="0" smtClean="0">
              <a:solidFill>
                <a:schemeClr val="accent1">
                  <a:lumMod val="75000"/>
                </a:schemeClr>
              </a:solidFill>
              <a:latin typeface="Blackadder ITC" pitchFamily="82" charset="0"/>
            </a:endParaRPr>
          </a:p>
          <a:p>
            <a:pPr algn="ctr">
              <a:lnSpc>
                <a:spcPct val="120000"/>
              </a:lnSpc>
              <a:buNone/>
              <a:defRPr/>
            </a:pPr>
            <a:r>
              <a:rPr lang="hu-HU" sz="11200" b="1" i="1" dirty="0" smtClean="0">
                <a:solidFill>
                  <a:schemeClr val="accent1">
                    <a:lumMod val="75000"/>
                  </a:schemeClr>
                </a:solidFill>
                <a:latin typeface="Times New Roman" pitchFamily="18" charset="0"/>
                <a:cs typeface="Times New Roman" pitchFamily="18" charset="0"/>
              </a:rPr>
              <a:t>Egyedül van. Még nagyobb szél és hullámok. Gyengébb testalkatú, ruháján szakadás. Nagy léptekkel gázol a folyón, botjára is támaszkodva.</a:t>
            </a:r>
            <a:r>
              <a:rPr lang="hu-HU" sz="7200" b="1" i="1" dirty="0" smtClean="0">
                <a:latin typeface="Times New Roman" pitchFamily="18" charset="0"/>
                <a:cs typeface="Times New Roman" pitchFamily="18" charset="0"/>
              </a:rPr>
              <a:t> </a:t>
            </a:r>
          </a:p>
          <a:p>
            <a:pPr algn="ctr">
              <a:lnSpc>
                <a:spcPct val="120000"/>
              </a:lnSpc>
              <a:buNone/>
              <a:defRPr/>
            </a:pPr>
            <a:endParaRPr lang="hu-HU" sz="7200" b="1" i="1" dirty="0" smtClean="0">
              <a:latin typeface="Times New Roman" pitchFamily="18" charset="0"/>
              <a:cs typeface="Times New Roman" pitchFamily="18" charset="0"/>
            </a:endParaRPr>
          </a:p>
          <a:p>
            <a:pPr>
              <a:lnSpc>
                <a:spcPct val="120000"/>
              </a:lnSpc>
              <a:buNone/>
              <a:defRPr/>
            </a:pPr>
            <a:r>
              <a:rPr lang="hu-HU" sz="7200" dirty="0" smtClean="0">
                <a:solidFill>
                  <a:schemeClr val="accent1">
                    <a:lumMod val="75000"/>
                  </a:schemeClr>
                </a:solidFill>
                <a:latin typeface="Arial" charset="0"/>
              </a:rPr>
              <a:t>A  „</a:t>
            </a:r>
            <a:r>
              <a:rPr lang="hu-HU" sz="7200" dirty="0" smtClean="0">
                <a:solidFill>
                  <a:schemeClr val="accent1">
                    <a:lumMod val="75000"/>
                  </a:schemeClr>
                </a:solidFill>
                <a:latin typeface="Times New Roman" pitchFamily="18" charset="0"/>
              </a:rPr>
              <a:t> TUDATI LÉLEK”</a:t>
            </a:r>
            <a:r>
              <a:rPr lang="hu-HU" sz="7200" dirty="0" smtClean="0">
                <a:solidFill>
                  <a:schemeClr val="accent1">
                    <a:lumMod val="75000"/>
                  </a:schemeClr>
                </a:solidFill>
                <a:latin typeface="Arial" charset="0"/>
              </a:rPr>
              <a:t> kialakításának korszaka:</a:t>
            </a:r>
          </a:p>
          <a:p>
            <a:pPr>
              <a:lnSpc>
                <a:spcPct val="120000"/>
              </a:lnSpc>
              <a:defRPr/>
            </a:pPr>
            <a:r>
              <a:rPr lang="hu-HU" sz="7200" dirty="0" smtClean="0">
                <a:latin typeface="Arial" charset="0"/>
              </a:rPr>
              <a:t>Elértük életünk második felét. A vitális  erők egy része eloldódik a testtől, ez a tudat magasabb fokaihoz vezet. A leépítési erők a halálélmény sejtéseként jelentkeznek. Ha van belső nyugalom, a lét mélységeit meg tudja érteni.</a:t>
            </a:r>
          </a:p>
          <a:p>
            <a:pPr>
              <a:lnSpc>
                <a:spcPct val="120000"/>
              </a:lnSpc>
              <a:defRPr/>
            </a:pPr>
            <a:r>
              <a:rPr lang="hu-HU" sz="7200" dirty="0" smtClean="0">
                <a:solidFill>
                  <a:schemeClr val="accent1">
                    <a:lumMod val="75000"/>
                  </a:schemeClr>
                </a:solidFill>
                <a:latin typeface="Arial" charset="0"/>
              </a:rPr>
              <a:t>Küszöb a szellemi világ értéséhez. </a:t>
            </a:r>
            <a:r>
              <a:rPr lang="hu-HU" sz="7200" dirty="0" smtClean="0">
                <a:solidFill>
                  <a:schemeClr val="accent2">
                    <a:lumMod val="75000"/>
                  </a:schemeClr>
                </a:solidFill>
                <a:latin typeface="Arial" charset="0"/>
              </a:rPr>
              <a:t>Új tudat</a:t>
            </a:r>
            <a:r>
              <a:rPr lang="hu-HU" sz="7200" dirty="0" smtClean="0">
                <a:latin typeface="Arial" charset="0"/>
              </a:rPr>
              <a:t>: a dolgok esszenciáját képesek felfogni, nem a látszatot.</a:t>
            </a:r>
          </a:p>
          <a:p>
            <a:pPr>
              <a:lnSpc>
                <a:spcPct val="120000"/>
              </a:lnSpc>
              <a:defRPr/>
            </a:pPr>
            <a:r>
              <a:rPr lang="hu-HU" sz="7200" dirty="0" smtClean="0">
                <a:latin typeface="Arial" charset="0"/>
              </a:rPr>
              <a:t>Külső körülményeket, akadályokat képes legyőzni.       </a:t>
            </a:r>
          </a:p>
          <a:p>
            <a:pPr>
              <a:lnSpc>
                <a:spcPct val="120000"/>
              </a:lnSpc>
              <a:buNone/>
              <a:defRPr/>
            </a:pPr>
            <a:r>
              <a:rPr lang="hu-HU" sz="7200" dirty="0" smtClean="0">
                <a:latin typeface="Arial" charset="0"/>
              </a:rPr>
              <a:t>Fontos olyan életkörülmény, hogy öröm legyen számára a munka, és legyen csapatmunka.</a:t>
            </a:r>
          </a:p>
          <a:p>
            <a:pPr>
              <a:lnSpc>
                <a:spcPct val="120000"/>
              </a:lnSpc>
              <a:buNone/>
              <a:defRPr/>
            </a:pPr>
            <a:r>
              <a:rPr lang="hu-HU" sz="7200" dirty="0" smtClean="0">
                <a:latin typeface="Arial" charset="0"/>
              </a:rPr>
              <a:t>A szülők hibáit már nem tartják számon, megbocsátják.</a:t>
            </a:r>
          </a:p>
          <a:p>
            <a:pPr>
              <a:lnSpc>
                <a:spcPct val="120000"/>
              </a:lnSpc>
              <a:buNone/>
              <a:defRPr/>
            </a:pPr>
            <a:r>
              <a:rPr lang="hu-HU" sz="7200" dirty="0" smtClean="0">
                <a:latin typeface="Arial" charset="0"/>
              </a:rPr>
              <a:t>Van akinél ez a szakasz az életkörülményei miatt eltolódik, </a:t>
            </a:r>
            <a:r>
              <a:rPr lang="hu-HU" sz="7200" dirty="0" smtClean="0">
                <a:latin typeface="Times New Roman" pitchFamily="18" charset="0"/>
                <a:cs typeface="Times New Roman" pitchFamily="18" charset="0"/>
              </a:rPr>
              <a:t>pl.</a:t>
            </a:r>
            <a:r>
              <a:rPr lang="hu-HU" sz="7200" dirty="0" smtClean="0">
                <a:latin typeface="Arial" charset="0"/>
              </a:rPr>
              <a:t> karrier építés, sok gyerek stb. Veszély: drog,alkohol, rutin tevékenységek stb.</a:t>
            </a:r>
          </a:p>
          <a:p>
            <a:pPr>
              <a:lnSpc>
                <a:spcPct val="120000"/>
              </a:lnSpc>
              <a:buNone/>
              <a:defRPr/>
            </a:pPr>
            <a:endParaRPr lang="hu-HU" sz="7200" dirty="0" smtClean="0">
              <a:latin typeface="Times New Roman" pitchFamily="18" charset="0"/>
              <a:cs typeface="Times New Roman" pitchFamily="18" charset="0"/>
            </a:endParaRPr>
          </a:p>
          <a:p>
            <a:pPr>
              <a:lnSpc>
                <a:spcPct val="120000"/>
              </a:lnSpc>
              <a:buNone/>
              <a:defRPr/>
            </a:pPr>
            <a:endParaRPr lang="hu-HU" sz="7200"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95536" y="548680"/>
            <a:ext cx="8229600" cy="5775920"/>
          </a:xfrm>
        </p:spPr>
        <p:txBody>
          <a:bodyPr>
            <a:normAutofit fontScale="62500" lnSpcReduction="20000"/>
          </a:bodyPr>
          <a:lstStyle/>
          <a:p>
            <a:pPr marL="0" indent="0" algn="ctr">
              <a:lnSpc>
                <a:spcPct val="60000"/>
              </a:lnSpc>
              <a:buNone/>
              <a:defRPr/>
            </a:pPr>
            <a:r>
              <a:rPr lang="hu-HU" sz="4000" b="1" dirty="0" smtClean="0">
                <a:solidFill>
                  <a:schemeClr val="accent2">
                    <a:lumMod val="75000"/>
                  </a:schemeClr>
                </a:solidFill>
              </a:rPr>
              <a:t>A hetedik hétéves korszak 42-49</a:t>
            </a:r>
            <a:r>
              <a:rPr lang="hu-HU" sz="4000" b="1" dirty="0" smtClean="0">
                <a:solidFill>
                  <a:schemeClr val="accent2">
                    <a:lumMod val="75000"/>
                  </a:schemeClr>
                </a:solidFill>
                <a:latin typeface="Times New Roman" pitchFamily="18" charset="0"/>
              </a:rPr>
              <a:t> éves kor</a:t>
            </a:r>
            <a:r>
              <a:rPr lang="hu-HU" sz="4000" dirty="0" smtClean="0">
                <a:solidFill>
                  <a:schemeClr val="accent2">
                    <a:lumMod val="75000"/>
                  </a:schemeClr>
                </a:solidFill>
              </a:rPr>
              <a:t/>
            </a:r>
            <a:br>
              <a:rPr lang="hu-HU" sz="4000" dirty="0" smtClean="0">
                <a:solidFill>
                  <a:schemeClr val="accent2">
                    <a:lumMod val="75000"/>
                  </a:schemeClr>
                </a:solidFill>
              </a:rPr>
            </a:br>
            <a:endParaRPr lang="hu-HU" sz="4000" dirty="0" smtClean="0">
              <a:solidFill>
                <a:schemeClr val="accent2">
                  <a:lumMod val="75000"/>
                </a:schemeClr>
              </a:solidFill>
              <a:latin typeface="Blackadder ITC" pitchFamily="82" charset="0"/>
            </a:endParaRPr>
          </a:p>
          <a:p>
            <a:pPr marL="0" indent="0" algn="ctr">
              <a:lnSpc>
                <a:spcPct val="60000"/>
              </a:lnSpc>
              <a:buNone/>
              <a:defRPr/>
            </a:pPr>
            <a:endParaRPr lang="hu-HU" sz="4000" dirty="0" smtClean="0">
              <a:latin typeface="Blackadder ITC" pitchFamily="82" charset="0"/>
            </a:endParaRPr>
          </a:p>
          <a:p>
            <a:pPr marL="0" indent="0" algn="ctr">
              <a:lnSpc>
                <a:spcPct val="120000"/>
              </a:lnSpc>
              <a:buNone/>
              <a:defRPr/>
            </a:pPr>
            <a:r>
              <a:rPr lang="hu-HU" sz="4000" b="1" i="1" dirty="0" smtClean="0">
                <a:solidFill>
                  <a:schemeClr val="accent1">
                    <a:lumMod val="75000"/>
                  </a:schemeClr>
                </a:solidFill>
                <a:latin typeface="Times New Roman" pitchFamily="18" charset="0"/>
                <a:cs typeface="Times New Roman" pitchFamily="18" charset="0"/>
              </a:rPr>
              <a:t>Küzd a már viharos széllel. Már gyengébb testalkatú. Nagy léptekkel gázol át a haragos folyón a túlpart felé úgy, hogy közben  az előtte tornyosuló ágakon is átgázol. A túlparton fény.</a:t>
            </a:r>
          </a:p>
          <a:p>
            <a:pPr marL="0" indent="0" algn="ctr">
              <a:lnSpc>
                <a:spcPct val="120000"/>
              </a:lnSpc>
              <a:buNone/>
              <a:defRPr/>
            </a:pPr>
            <a:endParaRPr lang="hu-HU" sz="4000" b="1" i="1" dirty="0" smtClean="0">
              <a:solidFill>
                <a:srgbClr val="000000"/>
              </a:solidFill>
              <a:effectLst>
                <a:outerShdw blurRad="38100" dist="38100" dir="2700000" algn="tl">
                  <a:srgbClr val="FFFFFF"/>
                </a:outerShdw>
              </a:effectLst>
              <a:latin typeface="Times New Roman" pitchFamily="18" charset="0"/>
              <a:cs typeface="Times New Roman" pitchFamily="18" charset="0"/>
            </a:endParaRPr>
          </a:p>
          <a:p>
            <a:pPr marL="0" indent="0">
              <a:lnSpc>
                <a:spcPct val="120000"/>
              </a:lnSpc>
              <a:buNone/>
              <a:defRPr/>
            </a:pPr>
            <a:r>
              <a:rPr lang="hu-HU" sz="3000" dirty="0" smtClean="0">
                <a:solidFill>
                  <a:srgbClr val="000000"/>
                </a:solidFill>
                <a:effectLst>
                  <a:outerShdw blurRad="38100" dist="38100" dir="2700000" algn="tl">
                    <a:srgbClr val="FFFFFF"/>
                  </a:outerShdw>
                </a:effectLst>
                <a:latin typeface="Times New Roman" pitchFamily="18" charset="0"/>
                <a:cs typeface="Times New Roman" pitchFamily="18" charset="0"/>
              </a:rPr>
              <a:t>„ Az élet a 40-el kezdődik”</a:t>
            </a:r>
          </a:p>
          <a:p>
            <a:pPr marL="0" indent="0">
              <a:lnSpc>
                <a:spcPct val="120000"/>
              </a:lnSpc>
              <a:buNone/>
              <a:defRPr/>
            </a:pPr>
            <a:r>
              <a:rPr lang="hu-HU" sz="3000" dirty="0" smtClean="0">
                <a:solidFill>
                  <a:schemeClr val="accent1">
                    <a:lumMod val="75000"/>
                  </a:schemeClr>
                </a:solidFill>
                <a:latin typeface="Times New Roman" pitchFamily="18" charset="0"/>
                <a:cs typeface="Times New Roman" pitchFamily="18" charset="0"/>
              </a:rPr>
              <a:t>A  „ SZELLEM ÉN” fejlődésének korszaka.</a:t>
            </a:r>
          </a:p>
          <a:p>
            <a:pPr marL="0" indent="0">
              <a:lnSpc>
                <a:spcPct val="120000"/>
              </a:lnSpc>
              <a:buNone/>
              <a:defRPr/>
            </a:pPr>
            <a:r>
              <a:rPr lang="hu-HU" sz="3000" dirty="0" smtClean="0">
                <a:latin typeface="Times New Roman" pitchFamily="18" charset="0"/>
                <a:cs typeface="Times New Roman" pitchFamily="18" charset="0"/>
              </a:rPr>
              <a:t>Érezzük, hogy komolyra fordult a dolog. Magunkra vagyunk utalva.</a:t>
            </a:r>
          </a:p>
          <a:p>
            <a:pPr marL="0" indent="0">
              <a:lnSpc>
                <a:spcPct val="120000"/>
              </a:lnSpc>
              <a:buNone/>
              <a:defRPr/>
            </a:pPr>
            <a:r>
              <a:rPr lang="hu-HU" sz="3000" dirty="0" smtClean="0">
                <a:latin typeface="Times New Roman" pitchFamily="18" charset="0"/>
                <a:cs typeface="Times New Roman" pitchFamily="18" charset="0"/>
              </a:rPr>
              <a:t>Mintha falat kellene áttörnünk. Krízis élmény. Újfajta látásmód, nagyobb áttekintés a mikro- makrokozmosz vonatkozásában. Már nem kifelé, hanem magával harcol. Fokozódik a kreativitása. </a:t>
            </a:r>
          </a:p>
          <a:p>
            <a:pPr marL="0" indent="0">
              <a:lnSpc>
                <a:spcPct val="120000"/>
              </a:lnSpc>
              <a:buNone/>
              <a:defRPr/>
            </a:pPr>
            <a:r>
              <a:rPr lang="hu-HU" sz="3000" dirty="0" smtClean="0">
                <a:latin typeface="Times New Roman" pitchFamily="18" charset="0"/>
                <a:cs typeface="Times New Roman" pitchFamily="18" charset="0"/>
              </a:rPr>
              <a:t>Nőknél </a:t>
            </a:r>
            <a:r>
              <a:rPr lang="hu-HU" sz="3000" dirty="0" err="1" smtClean="0">
                <a:latin typeface="Times New Roman" pitchFamily="18" charset="0"/>
                <a:cs typeface="Times New Roman" pitchFamily="18" charset="0"/>
              </a:rPr>
              <a:t>meno-pausa</a:t>
            </a:r>
            <a:r>
              <a:rPr lang="hu-HU" sz="3000" dirty="0" smtClean="0">
                <a:latin typeface="Times New Roman" pitchFamily="18" charset="0"/>
                <a:cs typeface="Times New Roman" pitchFamily="18" charset="0"/>
              </a:rPr>
              <a:t>→a női szerep átalakulása.</a:t>
            </a:r>
          </a:p>
          <a:p>
            <a:pPr marL="0" indent="0">
              <a:lnSpc>
                <a:spcPct val="120000"/>
              </a:lnSpc>
              <a:buNone/>
              <a:defRPr/>
            </a:pPr>
            <a:r>
              <a:rPr lang="hu-HU" sz="3000" dirty="0" smtClean="0">
                <a:latin typeface="Times New Roman" pitchFamily="18" charset="0"/>
                <a:cs typeface="Times New Roman" pitchFamily="18" charset="0"/>
              </a:rPr>
              <a:t>A sorsfeladat beteljesedésének lehetősége.</a:t>
            </a:r>
            <a:r>
              <a:rPr lang="hu-HU" sz="3000" dirty="0" smtClean="0">
                <a:solidFill>
                  <a:schemeClr val="bg2"/>
                </a:solidFill>
                <a:latin typeface="Times New Roman" pitchFamily="18" charset="0"/>
                <a:cs typeface="Times New Roman" pitchFamily="18" charset="0"/>
              </a:rPr>
              <a:t> </a:t>
            </a:r>
          </a:p>
          <a:p>
            <a:pPr marL="0" indent="0">
              <a:lnSpc>
                <a:spcPct val="120000"/>
              </a:lnSpc>
              <a:buNone/>
              <a:defRPr/>
            </a:pPr>
            <a:r>
              <a:rPr lang="hu-HU" sz="3000" dirty="0" smtClean="0">
                <a:solidFill>
                  <a:schemeClr val="accent1">
                    <a:lumMod val="75000"/>
                  </a:schemeClr>
                </a:solidFill>
                <a:latin typeface="Times New Roman" pitchFamily="18" charset="0"/>
                <a:cs typeface="Times New Roman" pitchFamily="18" charset="0"/>
              </a:rPr>
              <a:t> A múlandó szépségért kárpótol a belső harmónia külső megnyilvánulása (ha van).</a:t>
            </a:r>
          </a:p>
          <a:p>
            <a:pPr marL="0" indent="0">
              <a:lnSpc>
                <a:spcPct val="120000"/>
              </a:lnSpc>
              <a:buNone/>
              <a:defRPr/>
            </a:pPr>
            <a:endParaRPr lang="hu-HU" sz="3000" dirty="0" smtClean="0">
              <a:solidFill>
                <a:schemeClr val="accent1">
                  <a:lumMod val="75000"/>
                </a:schemeClr>
              </a:solidFill>
              <a:latin typeface="Times New Roman" pitchFamily="18" charset="0"/>
              <a:cs typeface="Times New Roman" pitchFamily="18" charset="0"/>
            </a:endParaRPr>
          </a:p>
          <a:p>
            <a:pPr marL="0" indent="0">
              <a:lnSpc>
                <a:spcPct val="120000"/>
              </a:lnSpc>
              <a:buNone/>
              <a:defRPr/>
            </a:pPr>
            <a:endParaRPr lang="hu-HU" sz="3000" dirty="0" smtClean="0">
              <a:solidFill>
                <a:schemeClr val="accent1">
                  <a:lumMod val="75000"/>
                </a:schemeClr>
              </a:solidFill>
              <a:latin typeface="Times New Roman" pitchFamily="18" charset="0"/>
              <a:cs typeface="Times New Roman" pitchFamily="18" charset="0"/>
            </a:endParaRPr>
          </a:p>
          <a:p>
            <a:pPr marL="0" indent="0">
              <a:lnSpc>
                <a:spcPct val="120000"/>
              </a:lnSpc>
              <a:buNone/>
              <a:defRPr/>
            </a:pPr>
            <a:endParaRPr lang="hu-HU" sz="3000" dirty="0" smtClean="0">
              <a:solidFill>
                <a:schemeClr val="accent1">
                  <a:lumMod val="75000"/>
                </a:schemeClr>
              </a:solidFill>
              <a:latin typeface="Times New Roman" pitchFamily="18" charset="0"/>
              <a:cs typeface="Times New Roman" pitchFamily="18" charset="0"/>
            </a:endParaRPr>
          </a:p>
          <a:p>
            <a:pPr marL="0" indent="0">
              <a:lnSpc>
                <a:spcPct val="120000"/>
              </a:lnSpc>
              <a:defRPr/>
            </a:pPr>
            <a:endParaRPr lang="hu-HU" sz="3000" dirty="0" smtClean="0">
              <a:solidFill>
                <a:schemeClr val="accent1">
                  <a:lumMod val="75000"/>
                </a:schemeClr>
              </a:solidFill>
              <a:latin typeface="Times New Roman" pitchFamily="18" charset="0"/>
              <a:cs typeface="Times New Roman" pitchFamily="18" charset="0"/>
            </a:endParaRPr>
          </a:p>
          <a:p>
            <a:pPr>
              <a:lnSpc>
                <a:spcPct val="120000"/>
              </a:lnSpc>
              <a:buNone/>
            </a:pPr>
            <a:endParaRPr lang="hu-HU" sz="3000" dirty="0">
              <a:solidFill>
                <a:schemeClr val="accent1">
                  <a:lumMod val="75000"/>
                </a:schemeClr>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764704"/>
            <a:ext cx="8229600" cy="5559896"/>
          </a:xfrm>
        </p:spPr>
        <p:txBody>
          <a:bodyPr>
            <a:normAutofit fontScale="55000" lnSpcReduction="20000"/>
          </a:bodyPr>
          <a:lstStyle/>
          <a:p>
            <a:pPr algn="ctr">
              <a:lnSpc>
                <a:spcPct val="120000"/>
              </a:lnSpc>
              <a:buNone/>
            </a:pPr>
            <a:r>
              <a:rPr lang="hu-HU" sz="4500" b="1" dirty="0" smtClean="0">
                <a:solidFill>
                  <a:schemeClr val="accent1">
                    <a:lumMod val="75000"/>
                  </a:schemeClr>
                </a:solidFill>
              </a:rPr>
              <a:t>A nyolcadik hétéves korszak 49-56</a:t>
            </a:r>
            <a:r>
              <a:rPr lang="hu-HU" sz="4500" b="1" dirty="0" smtClean="0">
                <a:solidFill>
                  <a:schemeClr val="accent1">
                    <a:lumMod val="75000"/>
                  </a:schemeClr>
                </a:solidFill>
                <a:latin typeface="Times New Roman" pitchFamily="18" charset="0"/>
              </a:rPr>
              <a:t> éves kor</a:t>
            </a:r>
          </a:p>
          <a:p>
            <a:pPr algn="ctr">
              <a:lnSpc>
                <a:spcPct val="120000"/>
              </a:lnSpc>
              <a:buNone/>
            </a:pPr>
            <a:endParaRPr lang="hu-HU" sz="2800" b="1" dirty="0" smtClean="0">
              <a:solidFill>
                <a:schemeClr val="accent1">
                  <a:lumMod val="75000"/>
                </a:schemeClr>
              </a:solidFill>
              <a:latin typeface="Times New Roman" pitchFamily="18" charset="0"/>
            </a:endParaRPr>
          </a:p>
          <a:p>
            <a:pPr algn="ctr">
              <a:lnSpc>
                <a:spcPct val="120000"/>
              </a:lnSpc>
              <a:buNone/>
              <a:tabLst>
                <a:tab pos="7893050" algn="l"/>
              </a:tabLst>
              <a:defRPr/>
            </a:pPr>
            <a:r>
              <a:rPr lang="hu-HU" sz="4400" b="1" i="1" dirty="0" smtClean="0">
                <a:solidFill>
                  <a:schemeClr val="accent1">
                    <a:lumMod val="75000"/>
                  </a:schemeClr>
                </a:solidFill>
                <a:latin typeface="Times New Roman" pitchFamily="18" charset="0"/>
                <a:cs typeface="Times New Roman" pitchFamily="18" charset="0"/>
              </a:rPr>
              <a:t>Csendesedik a szél, és a hullámzás. Ruhája szakadozott. Erősen támaszkodik a botjára. A túlparton, távolról látszik az őrzőangyal.</a:t>
            </a:r>
            <a:endParaRPr lang="hu-HU" sz="4400" i="1" dirty="0" smtClean="0">
              <a:solidFill>
                <a:schemeClr val="accent1">
                  <a:lumMod val="75000"/>
                </a:schemeClr>
              </a:solidFill>
              <a:latin typeface="Times New Roman" pitchFamily="18" charset="0"/>
              <a:cs typeface="Times New Roman" pitchFamily="18" charset="0"/>
            </a:endParaRPr>
          </a:p>
          <a:p>
            <a:pPr>
              <a:lnSpc>
                <a:spcPct val="120000"/>
              </a:lnSpc>
              <a:buNone/>
              <a:tabLst>
                <a:tab pos="7893050" algn="l"/>
              </a:tabLst>
              <a:defRPr/>
            </a:pPr>
            <a:r>
              <a:rPr lang="hu-HU" sz="3000" dirty="0" smtClean="0">
                <a:solidFill>
                  <a:schemeClr val="accent1">
                    <a:lumMod val="75000"/>
                  </a:schemeClr>
                </a:solidFill>
                <a:latin typeface="Times New Roman" pitchFamily="18" charset="0"/>
                <a:cs typeface="Times New Roman" pitchFamily="18" charset="0"/>
              </a:rPr>
              <a:t>Az „ Életszellem” kifejlesztésének korszaka.</a:t>
            </a:r>
            <a:endParaRPr lang="hu-HU" sz="3000" dirty="0" smtClean="0">
              <a:solidFill>
                <a:srgbClr val="996600"/>
              </a:solidFill>
              <a:latin typeface="Times New Roman" pitchFamily="18" charset="0"/>
              <a:cs typeface="Times New Roman" pitchFamily="18" charset="0"/>
            </a:endParaRPr>
          </a:p>
          <a:p>
            <a:pPr>
              <a:lnSpc>
                <a:spcPct val="120000"/>
              </a:lnSpc>
              <a:buNone/>
              <a:tabLst>
                <a:tab pos="7893050" algn="l"/>
              </a:tabLst>
              <a:defRPr/>
            </a:pPr>
            <a:r>
              <a:rPr lang="hu-HU" sz="3000" dirty="0" smtClean="0">
                <a:latin typeface="Times New Roman" pitchFamily="18" charset="0"/>
                <a:cs typeface="Times New Roman" pitchFamily="18" charset="0"/>
              </a:rPr>
              <a:t>Bölcsesség, áttekintés, nyugalom, szelídség, harmónia.</a:t>
            </a:r>
          </a:p>
          <a:p>
            <a:pPr>
              <a:lnSpc>
                <a:spcPct val="120000"/>
              </a:lnSpc>
              <a:buNone/>
              <a:tabLst>
                <a:tab pos="7893050" algn="l"/>
              </a:tabLst>
              <a:defRPr/>
            </a:pPr>
            <a:r>
              <a:rPr lang="hu-HU" sz="3000" dirty="0" smtClean="0">
                <a:latin typeface="Times New Roman" pitchFamily="18" charset="0"/>
                <a:cs typeface="Times New Roman" pitchFamily="18" charset="0"/>
              </a:rPr>
              <a:t>Az önmegvalósítás még fontos számára.</a:t>
            </a:r>
          </a:p>
          <a:p>
            <a:pPr>
              <a:lnSpc>
                <a:spcPct val="120000"/>
              </a:lnSpc>
              <a:buNone/>
              <a:tabLst>
                <a:tab pos="7893050" algn="l"/>
              </a:tabLst>
              <a:defRPr/>
            </a:pPr>
            <a:r>
              <a:rPr lang="hu-HU" sz="3000" dirty="0" smtClean="0">
                <a:latin typeface="Times New Roman" pitchFamily="18" charset="0"/>
                <a:cs typeface="Times New Roman" pitchFamily="18" charset="0"/>
              </a:rPr>
              <a:t>Az Emberiség nagy kérdései érdeklik. </a:t>
            </a:r>
            <a:r>
              <a:rPr lang="hu-HU" sz="3000" dirty="0" smtClean="0">
                <a:latin typeface="Times New Roman" pitchFamily="18" charset="0"/>
                <a:cs typeface="Times New Roman" pitchFamily="18" charset="0"/>
              </a:rPr>
              <a:t>(Földünk </a:t>
            </a:r>
            <a:r>
              <a:rPr lang="hu-HU" sz="3000" dirty="0" smtClean="0">
                <a:latin typeface="Times New Roman" pitchFamily="18" charset="0"/>
                <a:cs typeface="Times New Roman" pitchFamily="18" charset="0"/>
              </a:rPr>
              <a:t>jövője, béke, szociális kérdések stb.).</a:t>
            </a:r>
          </a:p>
          <a:p>
            <a:pPr>
              <a:lnSpc>
                <a:spcPct val="120000"/>
              </a:lnSpc>
              <a:buNone/>
              <a:tabLst>
                <a:tab pos="7893050" algn="l"/>
              </a:tabLst>
              <a:defRPr/>
            </a:pPr>
            <a:r>
              <a:rPr lang="hu-HU" sz="3000" dirty="0" smtClean="0">
                <a:latin typeface="Times New Roman" pitchFamily="18" charset="0"/>
                <a:cs typeface="Times New Roman" pitchFamily="18" charset="0"/>
              </a:rPr>
              <a:t>Nem csupán a saját gyermekeivel törődik, hanem az új generációval.</a:t>
            </a:r>
          </a:p>
          <a:p>
            <a:pPr>
              <a:lnSpc>
                <a:spcPct val="120000"/>
              </a:lnSpc>
              <a:buNone/>
              <a:tabLst>
                <a:tab pos="7893050" algn="l"/>
              </a:tabLst>
              <a:defRPr/>
            </a:pPr>
            <a:r>
              <a:rPr lang="hu-HU" sz="3000" dirty="0" smtClean="0">
                <a:latin typeface="Times New Roman" pitchFamily="18" charset="0"/>
                <a:cs typeface="Times New Roman" pitchFamily="18" charset="0"/>
              </a:rPr>
              <a:t>Gyermekeit már hagyja a maguk útját bejárni.</a:t>
            </a:r>
          </a:p>
          <a:p>
            <a:pPr>
              <a:lnSpc>
                <a:spcPct val="120000"/>
              </a:lnSpc>
              <a:buNone/>
              <a:tabLst>
                <a:tab pos="7893050" algn="l"/>
              </a:tabLst>
              <a:defRPr/>
            </a:pPr>
            <a:r>
              <a:rPr lang="hu-HU" sz="3000" dirty="0" smtClean="0">
                <a:latin typeface="Times New Roman" pitchFamily="18" charset="0"/>
                <a:cs typeface="Times New Roman" pitchFamily="18" charset="0"/>
              </a:rPr>
              <a:t>A karrier, hivatás tetőpontja.</a:t>
            </a:r>
          </a:p>
          <a:p>
            <a:pPr>
              <a:lnSpc>
                <a:spcPct val="120000"/>
              </a:lnSpc>
              <a:buNone/>
              <a:tabLst>
                <a:tab pos="7893050" algn="l"/>
              </a:tabLst>
              <a:defRPr/>
            </a:pPr>
            <a:r>
              <a:rPr lang="hu-HU" sz="3000" dirty="0" smtClean="0">
                <a:latin typeface="Times New Roman" pitchFamily="18" charset="0"/>
                <a:cs typeface="Times New Roman" pitchFamily="18" charset="0"/>
              </a:rPr>
              <a:t>Férfiaknál „</a:t>
            </a:r>
            <a:r>
              <a:rPr lang="hu-HU" sz="3000" dirty="0" err="1" smtClean="0">
                <a:latin typeface="Times New Roman" pitchFamily="18" charset="0"/>
                <a:cs typeface="Times New Roman" pitchFamily="18" charset="0"/>
              </a:rPr>
              <a:t>andro</a:t>
            </a:r>
            <a:r>
              <a:rPr lang="hu-HU" sz="3000" dirty="0" smtClean="0">
                <a:latin typeface="Times New Roman" pitchFamily="18" charset="0"/>
                <a:cs typeface="Times New Roman" pitchFamily="18" charset="0"/>
              </a:rPr>
              <a:t> szünet” →kisebb katarzis előfordulhat, mint előzőleg a nőknél, de gyakrabban vezet házassági problémákhoz.</a:t>
            </a:r>
          </a:p>
          <a:p>
            <a:pPr>
              <a:lnSpc>
                <a:spcPct val="120000"/>
              </a:lnSpc>
              <a:buNone/>
              <a:tabLst>
                <a:tab pos="7893050" algn="l"/>
              </a:tabLst>
              <a:defRPr/>
            </a:pPr>
            <a:r>
              <a:rPr lang="hu-HU" sz="3000" dirty="0" smtClean="0">
                <a:latin typeface="Times New Roman" pitchFamily="18" charset="0"/>
                <a:cs typeface="Times New Roman" pitchFamily="18" charset="0"/>
              </a:rPr>
              <a:t>A ritmikus rendszer veszélyeztetett!</a:t>
            </a:r>
          </a:p>
          <a:p>
            <a:pPr>
              <a:lnSpc>
                <a:spcPct val="120000"/>
              </a:lnSpc>
              <a:buNone/>
              <a:tabLst>
                <a:tab pos="7893050" algn="l"/>
              </a:tabLst>
              <a:defRPr/>
            </a:pPr>
            <a:endParaRPr lang="hu-HU" sz="3000" dirty="0" smtClean="0">
              <a:latin typeface="Times New Roman" pitchFamily="18" charset="0"/>
              <a:cs typeface="Times New Roman" pitchFamily="18" charset="0"/>
            </a:endParaRPr>
          </a:p>
          <a:p>
            <a:pPr algn="ctr">
              <a:lnSpc>
                <a:spcPct val="120000"/>
              </a:lnSpc>
              <a:buNone/>
              <a:tabLst>
                <a:tab pos="7893050" algn="l"/>
              </a:tabLst>
              <a:defRPr/>
            </a:pPr>
            <a:endParaRPr lang="hu-HU" sz="3000" dirty="0" smtClean="0">
              <a:latin typeface="Times New Roman" pitchFamily="18" charset="0"/>
              <a:cs typeface="Times New Roman" pitchFamily="18" charset="0"/>
            </a:endParaRPr>
          </a:p>
          <a:p>
            <a:pPr>
              <a:lnSpc>
                <a:spcPct val="120000"/>
              </a:lnSpc>
              <a:buNone/>
              <a:tabLst>
                <a:tab pos="7893050" algn="l"/>
              </a:tabLst>
              <a:defRPr/>
            </a:pPr>
            <a:endParaRPr lang="hu-HU" sz="3000" dirty="0" smtClean="0">
              <a:latin typeface="Times New Roman" pitchFamily="18" charset="0"/>
              <a:cs typeface="Times New Roman" pitchFamily="18" charset="0"/>
            </a:endParaRPr>
          </a:p>
          <a:p>
            <a:pPr algn="ctr">
              <a:lnSpc>
                <a:spcPct val="120000"/>
              </a:lnSpc>
              <a:buNone/>
              <a:tabLst>
                <a:tab pos="7893050" algn="l"/>
              </a:tabLst>
              <a:defRPr/>
            </a:pPr>
            <a:endParaRPr lang="hu-HU" sz="3000" dirty="0" smtClean="0">
              <a:latin typeface="Times New Roman" pitchFamily="18" charset="0"/>
              <a:cs typeface="Times New Roman" pitchFamily="18" charset="0"/>
            </a:endParaRPr>
          </a:p>
          <a:p>
            <a:pPr>
              <a:lnSpc>
                <a:spcPct val="90000"/>
              </a:lnSpc>
              <a:buNone/>
              <a:tabLst>
                <a:tab pos="7893050" algn="l"/>
              </a:tabLst>
              <a:defRPr/>
            </a:pPr>
            <a:endParaRPr lang="hu-HU" sz="3000" dirty="0" smtClean="0">
              <a:latin typeface="Times New Roman" pitchFamily="18" charset="0"/>
              <a:cs typeface="Times New Roman" pitchFamily="18" charset="0"/>
            </a:endParaRPr>
          </a:p>
          <a:p>
            <a:pPr>
              <a:buNone/>
            </a:pPr>
            <a:endParaRPr lang="hu-HU" sz="3000" b="1" dirty="0">
              <a:solidFill>
                <a:schemeClr val="accent1">
                  <a:lumMod val="75000"/>
                </a:schemeClr>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548680"/>
            <a:ext cx="8229600" cy="6309320"/>
          </a:xfrm>
        </p:spPr>
        <p:txBody>
          <a:bodyPr>
            <a:normAutofit fontScale="62500" lnSpcReduction="20000"/>
          </a:bodyPr>
          <a:lstStyle/>
          <a:p>
            <a:pPr algn="ctr">
              <a:buNone/>
            </a:pPr>
            <a:r>
              <a:rPr lang="hu-HU" sz="4500" b="1" dirty="0" smtClean="0">
                <a:solidFill>
                  <a:schemeClr val="accent1">
                    <a:lumMod val="75000"/>
                  </a:schemeClr>
                </a:solidFill>
              </a:rPr>
              <a:t>A kilencedik hétéves korszak 56 – 63 </a:t>
            </a:r>
            <a:r>
              <a:rPr lang="hu-HU" sz="4500" b="1" dirty="0" smtClean="0">
                <a:solidFill>
                  <a:schemeClr val="accent1">
                    <a:lumMod val="75000"/>
                  </a:schemeClr>
                </a:solidFill>
                <a:latin typeface="Times New Roman" pitchFamily="18" charset="0"/>
              </a:rPr>
              <a:t> éves kor</a:t>
            </a:r>
          </a:p>
          <a:p>
            <a:pPr algn="ctr">
              <a:buNone/>
            </a:pPr>
            <a:endParaRPr lang="hu-HU" sz="4500" b="1" dirty="0" smtClean="0">
              <a:solidFill>
                <a:schemeClr val="accent1">
                  <a:lumMod val="75000"/>
                </a:schemeClr>
              </a:solidFill>
              <a:latin typeface="Times New Roman" pitchFamily="18" charset="0"/>
            </a:endParaRPr>
          </a:p>
          <a:p>
            <a:pPr marL="0" indent="0" algn="ctr">
              <a:lnSpc>
                <a:spcPct val="110000"/>
              </a:lnSpc>
              <a:buNone/>
              <a:defRPr/>
            </a:pPr>
            <a:r>
              <a:rPr lang="hu-HU" sz="4500" b="1" i="1" dirty="0" smtClean="0">
                <a:solidFill>
                  <a:schemeClr val="accent1">
                    <a:lumMod val="75000"/>
                  </a:schemeClr>
                </a:solidFill>
                <a:latin typeface="Times New Roman" pitchFamily="18" charset="0"/>
                <a:cs typeface="Times New Roman" pitchFamily="18" charset="0"/>
              </a:rPr>
              <a:t>Naplemente. Nyugalom. Sima víztükör. Tépett ruhában, megtörten közeledik a part felé. Az őrzőangyal ott áll. Várja.</a:t>
            </a:r>
          </a:p>
          <a:p>
            <a:pPr marL="0" indent="0" algn="ctr">
              <a:lnSpc>
                <a:spcPct val="110000"/>
              </a:lnSpc>
              <a:buNone/>
              <a:defRPr/>
            </a:pPr>
            <a:endParaRPr lang="hu-HU" sz="4500" b="1" i="1" dirty="0" smtClean="0">
              <a:solidFill>
                <a:schemeClr val="accent1">
                  <a:lumMod val="75000"/>
                </a:schemeClr>
              </a:solidFill>
              <a:latin typeface="Times New Roman" pitchFamily="18" charset="0"/>
              <a:cs typeface="Times New Roman" pitchFamily="18" charset="0"/>
            </a:endParaRPr>
          </a:p>
          <a:p>
            <a:pPr marL="0" indent="0">
              <a:lnSpc>
                <a:spcPct val="120000"/>
              </a:lnSpc>
              <a:buNone/>
              <a:defRPr/>
            </a:pPr>
            <a:r>
              <a:rPr lang="hu-HU" sz="3100" dirty="0" smtClean="0">
                <a:solidFill>
                  <a:schemeClr val="accent1">
                    <a:lumMod val="75000"/>
                  </a:schemeClr>
                </a:solidFill>
                <a:latin typeface="Times New Roman" pitchFamily="18" charset="0"/>
                <a:cs typeface="Times New Roman" pitchFamily="18" charset="0"/>
              </a:rPr>
              <a:t>A „Szellemember” kifejlesztésének korszaka.</a:t>
            </a:r>
          </a:p>
          <a:p>
            <a:pPr marL="0" indent="0">
              <a:lnSpc>
                <a:spcPct val="120000"/>
              </a:lnSpc>
              <a:buNone/>
              <a:defRPr/>
            </a:pPr>
            <a:r>
              <a:rPr lang="hu-HU" sz="3100" dirty="0" smtClean="0">
                <a:latin typeface="Times New Roman" pitchFamily="18" charset="0"/>
                <a:cs typeface="Times New Roman" pitchFamily="18" charset="0"/>
              </a:rPr>
              <a:t>A fizikai test erőinek átalakítása→intuíciók a szellemi valóságról.</a:t>
            </a:r>
          </a:p>
          <a:p>
            <a:pPr marL="0" indent="0">
              <a:lnSpc>
                <a:spcPct val="120000"/>
              </a:lnSpc>
              <a:buNone/>
              <a:defRPr/>
            </a:pPr>
            <a:r>
              <a:rPr lang="hu-HU" sz="3100" dirty="0" smtClean="0">
                <a:latin typeface="Times New Roman" pitchFamily="18" charset="0"/>
                <a:cs typeface="Times New Roman" pitchFamily="18" charset="0"/>
              </a:rPr>
              <a:t>Az élettapasztalatok élet filozófiához vezetnek.</a:t>
            </a:r>
          </a:p>
          <a:p>
            <a:pPr marL="0" indent="0">
              <a:lnSpc>
                <a:spcPct val="120000"/>
              </a:lnSpc>
              <a:buNone/>
              <a:defRPr/>
            </a:pPr>
            <a:r>
              <a:rPr lang="hu-HU" sz="3100" dirty="0" smtClean="0">
                <a:latin typeface="Times New Roman" pitchFamily="18" charset="0"/>
                <a:cs typeface="Times New Roman" pitchFamily="18" charset="0"/>
              </a:rPr>
              <a:t>Visszatekintés az életünkre. Mit nem valósítottunk meg.</a:t>
            </a:r>
          </a:p>
          <a:p>
            <a:pPr marL="0" indent="0">
              <a:lnSpc>
                <a:spcPct val="120000"/>
              </a:lnSpc>
              <a:buNone/>
              <a:defRPr/>
            </a:pPr>
            <a:r>
              <a:rPr lang="hu-HU" sz="3100" dirty="0" smtClean="0">
                <a:latin typeface="Times New Roman" pitchFamily="18" charset="0"/>
                <a:cs typeface="Times New Roman" pitchFamily="18" charset="0"/>
              </a:rPr>
              <a:t>Mit szeretnék rendbe tenni, pótolni, újat tanulni. Hogy osztom meg a javaimat?</a:t>
            </a:r>
          </a:p>
          <a:p>
            <a:pPr marL="0" indent="0">
              <a:lnSpc>
                <a:spcPct val="120000"/>
              </a:lnSpc>
              <a:buNone/>
              <a:defRPr/>
            </a:pPr>
            <a:r>
              <a:rPr lang="hu-HU" sz="3100" dirty="0" smtClean="0">
                <a:latin typeface="Times New Roman" pitchFamily="18" charset="0"/>
                <a:cs typeface="Times New Roman" pitchFamily="18" charset="0"/>
              </a:rPr>
              <a:t>Önkritika, lemondás. A vezető szerep átadása. Szürke eminenciás, de </a:t>
            </a:r>
            <a:r>
              <a:rPr lang="hu-HU" sz="3100" b="1" dirty="0" smtClean="0">
                <a:solidFill>
                  <a:schemeClr val="accent1">
                    <a:lumMod val="75000"/>
                  </a:schemeClr>
                </a:solidFill>
                <a:latin typeface="Times New Roman" pitchFamily="18" charset="0"/>
                <a:cs typeface="Times New Roman" pitchFamily="18" charset="0"/>
              </a:rPr>
              <a:t>szabad</a:t>
            </a:r>
            <a:r>
              <a:rPr lang="hu-HU" sz="3100" dirty="0" smtClean="0">
                <a:latin typeface="Times New Roman" pitchFamily="18" charset="0"/>
                <a:cs typeface="Times New Roman" pitchFamily="18" charset="0"/>
              </a:rPr>
              <a:t>. </a:t>
            </a:r>
          </a:p>
          <a:p>
            <a:pPr marL="0" indent="0">
              <a:lnSpc>
                <a:spcPct val="120000"/>
              </a:lnSpc>
              <a:buNone/>
              <a:defRPr/>
            </a:pPr>
            <a:r>
              <a:rPr lang="hu-HU" sz="3100" dirty="0" smtClean="0">
                <a:latin typeface="Times New Roman" pitchFamily="18" charset="0"/>
                <a:cs typeface="Times New Roman" pitchFamily="18" charset="0"/>
              </a:rPr>
              <a:t>Beszélgetek, segítek, de csak akkor ha kérdeznek, ha szükség van rám. Szellemi vezetővé válhat. A belső fény kisugárzik. </a:t>
            </a:r>
          </a:p>
          <a:p>
            <a:pPr marL="0" indent="0">
              <a:lnSpc>
                <a:spcPct val="120000"/>
              </a:lnSpc>
              <a:buNone/>
              <a:defRPr/>
            </a:pPr>
            <a:r>
              <a:rPr lang="hu-HU" sz="3100" dirty="0" smtClean="0">
                <a:latin typeface="Times New Roman" pitchFamily="18" charset="0"/>
                <a:cs typeface="Times New Roman" pitchFamily="18" charset="0"/>
              </a:rPr>
              <a:t>Ha azonban rosszul élte az életét, akkor a fizikai test megkeményedik, tele van önváddal, keserűséggel, a saját és környezete életét is megkeserítheti.</a:t>
            </a:r>
          </a:p>
          <a:p>
            <a:pPr marL="0" indent="0">
              <a:lnSpc>
                <a:spcPct val="60000"/>
              </a:lnSpc>
              <a:buNone/>
              <a:defRPr/>
            </a:pPr>
            <a:endParaRPr lang="hu-HU" sz="3100" dirty="0" smtClean="0">
              <a:latin typeface="Times New Roman" pitchFamily="18" charset="0"/>
              <a:cs typeface="Times New Roman" pitchFamily="18" charset="0"/>
            </a:endParaRPr>
          </a:p>
          <a:p>
            <a:pPr>
              <a:buNone/>
            </a:pPr>
            <a:endParaRPr lang="hu-HU" sz="3100" b="1" dirty="0">
              <a:solidFill>
                <a:schemeClr val="accent1">
                  <a:lumMod val="75000"/>
                </a:schemeClr>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432048"/>
          </a:xfrm>
        </p:spPr>
        <p:txBody>
          <a:bodyPr>
            <a:noAutofit/>
          </a:bodyPr>
          <a:lstStyle/>
          <a:p>
            <a:pPr algn="ctr"/>
            <a:r>
              <a:rPr lang="hu-HU" sz="3600" b="1" dirty="0" smtClean="0"/>
              <a:t>Az érett személyiség</a:t>
            </a:r>
            <a:endParaRPr lang="hu-HU" sz="3600" b="1" dirty="0"/>
          </a:p>
        </p:txBody>
      </p:sp>
      <p:sp>
        <p:nvSpPr>
          <p:cNvPr id="3" name="Tartalom helye 2"/>
          <p:cNvSpPr>
            <a:spLocks noGrp="1"/>
          </p:cNvSpPr>
          <p:nvPr>
            <p:ph idx="1"/>
          </p:nvPr>
        </p:nvSpPr>
        <p:spPr>
          <a:xfrm>
            <a:off x="179512" y="836712"/>
            <a:ext cx="8712968" cy="5904656"/>
          </a:xfrm>
        </p:spPr>
        <p:txBody>
          <a:bodyPr>
            <a:noAutofit/>
          </a:bodyPr>
          <a:lstStyle/>
          <a:p>
            <a:pPr>
              <a:lnSpc>
                <a:spcPct val="120000"/>
              </a:lnSpc>
              <a:buNone/>
            </a:pPr>
            <a:r>
              <a:rPr lang="hu-HU" sz="1800" b="1" i="1" dirty="0" err="1" smtClean="0">
                <a:solidFill>
                  <a:schemeClr val="accent1">
                    <a:lumMod val="75000"/>
                  </a:schemeClr>
                </a:solidFill>
              </a:rPr>
              <a:t>Maslow</a:t>
            </a:r>
            <a:r>
              <a:rPr lang="hu-HU" sz="1800" b="1" i="1" dirty="0" smtClean="0"/>
              <a:t> </a:t>
            </a:r>
            <a:r>
              <a:rPr lang="hu-HU" sz="1800" i="1" dirty="0" smtClean="0"/>
              <a:t>(1967)</a:t>
            </a:r>
            <a:r>
              <a:rPr lang="hu-HU" sz="1800" dirty="0" smtClean="0"/>
              <a:t> megvizsgált sikeres személyeket, hírességeket, és a következő közös jellemzőket találta, amelyeket az </a:t>
            </a:r>
            <a:r>
              <a:rPr lang="hu-HU" sz="1800" b="1" dirty="0" smtClean="0">
                <a:solidFill>
                  <a:schemeClr val="accent1">
                    <a:lumMod val="75000"/>
                  </a:schemeClr>
                </a:solidFill>
              </a:rPr>
              <a:t>érett személyiség </a:t>
            </a:r>
            <a:r>
              <a:rPr lang="hu-HU" sz="1800" dirty="0" smtClean="0"/>
              <a:t>jellemzőjeként fogadott el:</a:t>
            </a:r>
            <a:r>
              <a:rPr lang="en-US" sz="1800" b="1" dirty="0" smtClean="0"/>
              <a:t/>
            </a:r>
            <a:br>
              <a:rPr lang="en-US" sz="1800" b="1" dirty="0" smtClean="0"/>
            </a:br>
            <a:r>
              <a:rPr lang="en-US" sz="1800" dirty="0" smtClean="0"/>
              <a:t>1. </a:t>
            </a:r>
            <a:r>
              <a:rPr lang="hu-HU" sz="1800" dirty="0" smtClean="0"/>
              <a:t> A valóság reális érzékelése</a:t>
            </a:r>
          </a:p>
          <a:p>
            <a:pPr>
              <a:lnSpc>
                <a:spcPct val="120000"/>
              </a:lnSpc>
              <a:buNone/>
            </a:pPr>
            <a:r>
              <a:rPr lang="hu-HU" sz="1800" dirty="0" smtClean="0"/>
              <a:t>     2.  </a:t>
            </a:r>
            <a:r>
              <a:rPr lang="en-US" sz="1800" dirty="0" err="1" smtClean="0"/>
              <a:t>Elfogadás</a:t>
            </a:r>
            <a:r>
              <a:rPr lang="hu-HU" sz="1800" dirty="0" smtClean="0"/>
              <a:t>  </a:t>
            </a:r>
            <a:r>
              <a:rPr lang="en-US" sz="1800" dirty="0" err="1" smtClean="0"/>
              <a:t>önmagukkal</a:t>
            </a:r>
            <a:r>
              <a:rPr lang="en-US" sz="1800" dirty="0" smtClean="0"/>
              <a:t>,</a:t>
            </a:r>
            <a:r>
              <a:rPr lang="hu-HU" sz="1800" dirty="0" smtClean="0"/>
              <a:t> </a:t>
            </a:r>
            <a:r>
              <a:rPr lang="en-US" sz="1800" dirty="0" err="1" smtClean="0"/>
              <a:t>másokkal</a:t>
            </a:r>
            <a:r>
              <a:rPr lang="en-US" sz="1800" dirty="0" smtClean="0"/>
              <a:t> </a:t>
            </a:r>
            <a:r>
              <a:rPr lang="en-US" sz="1800" dirty="0" err="1" smtClean="0"/>
              <a:t>és</a:t>
            </a:r>
            <a:r>
              <a:rPr lang="hu-HU" sz="1800" dirty="0" smtClean="0"/>
              <a:t> </a:t>
            </a:r>
            <a:r>
              <a:rPr lang="en-US" sz="1800" dirty="0" smtClean="0"/>
              <a:t>a </a:t>
            </a:r>
            <a:r>
              <a:rPr lang="en-US" sz="1800" dirty="0" err="1" smtClean="0"/>
              <a:t>természettel</a:t>
            </a:r>
            <a:r>
              <a:rPr lang="en-US" sz="1800" dirty="0" smtClean="0"/>
              <a:t> </a:t>
            </a:r>
            <a:r>
              <a:rPr lang="hu-HU" sz="1800" dirty="0" smtClean="0"/>
              <a:t> </a:t>
            </a:r>
            <a:r>
              <a:rPr lang="en-US" sz="1800" dirty="0" err="1" smtClean="0"/>
              <a:t>szemben</a:t>
            </a:r>
            <a:r>
              <a:rPr lang="hu-HU" sz="1800" dirty="0" smtClean="0"/>
              <a:t> (önkontroll)</a:t>
            </a:r>
            <a:r>
              <a:rPr lang="en-US" sz="1800" dirty="0" smtClean="0"/>
              <a:t/>
            </a:r>
            <a:br>
              <a:rPr lang="en-US" sz="1800" dirty="0" smtClean="0"/>
            </a:br>
            <a:r>
              <a:rPr lang="en-US" sz="1800" dirty="0" smtClean="0"/>
              <a:t>3. </a:t>
            </a:r>
            <a:r>
              <a:rPr lang="hu-HU" sz="1800" dirty="0" smtClean="0"/>
              <a:t> </a:t>
            </a:r>
            <a:r>
              <a:rPr lang="en-US" sz="1800" dirty="0" err="1" smtClean="0"/>
              <a:t>Spontaneitás</a:t>
            </a:r>
            <a:r>
              <a:rPr lang="en-US" sz="1800" dirty="0" smtClean="0"/>
              <a:t> (</a:t>
            </a:r>
            <a:r>
              <a:rPr lang="en-US" sz="1800" dirty="0" err="1" smtClean="0"/>
              <a:t>művészet</a:t>
            </a:r>
            <a:r>
              <a:rPr lang="en-US" sz="1800" dirty="0" smtClean="0"/>
              <a:t> </a:t>
            </a:r>
            <a:r>
              <a:rPr lang="en-US" sz="1800" dirty="0" err="1" smtClean="0"/>
              <a:t>befogadása</a:t>
            </a:r>
            <a:r>
              <a:rPr lang="en-US" sz="1800" dirty="0" smtClean="0"/>
              <a:t>, </a:t>
            </a:r>
            <a:r>
              <a:rPr lang="en-US" sz="1800" dirty="0" err="1" smtClean="0"/>
              <a:t>élet</a:t>
            </a:r>
            <a:r>
              <a:rPr lang="hu-HU" sz="1800" dirty="0" smtClean="0"/>
              <a:t>igenlés)</a:t>
            </a:r>
            <a:r>
              <a:rPr lang="en-US" sz="1800" dirty="0" smtClean="0"/>
              <a:t/>
            </a:r>
            <a:br>
              <a:rPr lang="en-US" sz="1800" dirty="0" smtClean="0"/>
            </a:br>
            <a:r>
              <a:rPr lang="en-US" sz="1800" dirty="0" smtClean="0"/>
              <a:t>4. </a:t>
            </a:r>
            <a:r>
              <a:rPr lang="hu-HU" sz="1800" dirty="0" smtClean="0"/>
              <a:t> </a:t>
            </a:r>
            <a:r>
              <a:rPr lang="en-US" sz="1800" dirty="0" err="1" smtClean="0"/>
              <a:t>Feladatközpontúság</a:t>
            </a:r>
            <a:r>
              <a:rPr lang="en-US" sz="1800" dirty="0" smtClean="0"/>
              <a:t/>
            </a:r>
            <a:br>
              <a:rPr lang="en-US" sz="1800" dirty="0" smtClean="0"/>
            </a:br>
            <a:r>
              <a:rPr lang="en-US" sz="1800" dirty="0" smtClean="0"/>
              <a:t>5. </a:t>
            </a:r>
            <a:r>
              <a:rPr lang="hu-HU" sz="1800" dirty="0" smtClean="0"/>
              <a:t> </a:t>
            </a:r>
            <a:r>
              <a:rPr lang="en-US" sz="1800" dirty="0" err="1" smtClean="0"/>
              <a:t>Távolságtartás</a:t>
            </a:r>
            <a:r>
              <a:rPr lang="en-US" sz="1800" dirty="0" smtClean="0"/>
              <a:t> (</a:t>
            </a:r>
            <a:r>
              <a:rPr lang="en-US" sz="1800" dirty="0" err="1" smtClean="0"/>
              <a:t>magánélet</a:t>
            </a:r>
            <a:r>
              <a:rPr lang="en-US" sz="1800" dirty="0" smtClean="0"/>
              <a:t> </a:t>
            </a:r>
            <a:r>
              <a:rPr lang="en-US" sz="1800" dirty="0" err="1" smtClean="0"/>
              <a:t>sértetlensége</a:t>
            </a:r>
            <a:r>
              <a:rPr lang="en-US" sz="1800" dirty="0" smtClean="0"/>
              <a:t>, </a:t>
            </a:r>
            <a:r>
              <a:rPr lang="en-US" sz="1800" dirty="0" err="1" smtClean="0"/>
              <a:t>önállóság</a:t>
            </a:r>
            <a:r>
              <a:rPr lang="en-US" sz="1800" dirty="0" smtClean="0"/>
              <a:t>)</a:t>
            </a:r>
            <a:br>
              <a:rPr lang="en-US" sz="1800" dirty="0" smtClean="0"/>
            </a:br>
            <a:r>
              <a:rPr lang="en-US" sz="1800" dirty="0" smtClean="0"/>
              <a:t>6. </a:t>
            </a:r>
            <a:r>
              <a:rPr lang="hu-HU" sz="1800" dirty="0" smtClean="0"/>
              <a:t> </a:t>
            </a:r>
            <a:r>
              <a:rPr lang="en-US" sz="1800" dirty="0" err="1" smtClean="0"/>
              <a:t>Függetlenség</a:t>
            </a:r>
            <a:r>
              <a:rPr lang="en-US" sz="1800" dirty="0" smtClean="0"/>
              <a:t>  </a:t>
            </a:r>
            <a:r>
              <a:rPr lang="en-US" sz="1800" dirty="0" err="1" smtClean="0"/>
              <a:t>és</a:t>
            </a:r>
            <a:r>
              <a:rPr lang="en-US" sz="1800" dirty="0" smtClean="0"/>
              <a:t> </a:t>
            </a:r>
            <a:r>
              <a:rPr lang="en-US" sz="1800" dirty="0" err="1" smtClean="0"/>
              <a:t>környezettől</a:t>
            </a:r>
            <a:r>
              <a:rPr lang="hu-HU" sz="1800" dirty="0" smtClean="0"/>
              <a:t> (önismeret, </a:t>
            </a:r>
            <a:r>
              <a:rPr lang="hu-HU" sz="1800" dirty="0" smtClean="0"/>
              <a:t>belső </a:t>
            </a:r>
            <a:r>
              <a:rPr lang="hu-HU" sz="1800" dirty="0" smtClean="0"/>
              <a:t>szabadság)</a:t>
            </a:r>
            <a:r>
              <a:rPr lang="en-US" sz="1800" dirty="0" smtClean="0"/>
              <a:t/>
            </a:r>
            <a:br>
              <a:rPr lang="en-US" sz="1800" dirty="0" smtClean="0"/>
            </a:br>
            <a:r>
              <a:rPr lang="en-US" sz="1800" dirty="0" smtClean="0"/>
              <a:t>7. </a:t>
            </a:r>
            <a:r>
              <a:rPr lang="hu-HU" sz="1800" dirty="0" smtClean="0"/>
              <a:t> </a:t>
            </a:r>
            <a:r>
              <a:rPr lang="en-US" sz="1800" dirty="0" smtClean="0"/>
              <a:t>A </a:t>
            </a:r>
            <a:r>
              <a:rPr lang="en-US" sz="1800" dirty="0" err="1" smtClean="0"/>
              <a:t>befogadás</a:t>
            </a:r>
            <a:r>
              <a:rPr lang="en-US" sz="1800" dirty="0" smtClean="0"/>
              <a:t> </a:t>
            </a:r>
            <a:r>
              <a:rPr lang="en-US" sz="1800" dirty="0" err="1" smtClean="0"/>
              <a:t>állandó</a:t>
            </a:r>
            <a:r>
              <a:rPr lang="en-US" sz="1800" dirty="0" smtClean="0"/>
              <a:t> </a:t>
            </a:r>
            <a:r>
              <a:rPr lang="en-US" sz="1800" dirty="0" err="1" smtClean="0"/>
              <a:t>frissessége</a:t>
            </a:r>
            <a:r>
              <a:rPr lang="en-US" sz="1800" dirty="0" smtClean="0"/>
              <a:t/>
            </a:r>
            <a:br>
              <a:rPr lang="en-US" sz="1800" dirty="0" smtClean="0"/>
            </a:br>
            <a:r>
              <a:rPr lang="en-US" sz="1800" dirty="0" smtClean="0"/>
              <a:t>8. </a:t>
            </a:r>
            <a:r>
              <a:rPr lang="hu-HU" sz="1800" dirty="0" smtClean="0"/>
              <a:t> </a:t>
            </a:r>
            <a:r>
              <a:rPr lang="en-US" sz="1800" dirty="0" err="1" smtClean="0"/>
              <a:t>Végtelen</a:t>
            </a:r>
            <a:r>
              <a:rPr lang="en-US" sz="1800" dirty="0" smtClean="0"/>
              <a:t> </a:t>
            </a:r>
            <a:r>
              <a:rPr lang="en-US" sz="1800" dirty="0" err="1" smtClean="0"/>
              <a:t>horizontok</a:t>
            </a:r>
            <a:r>
              <a:rPr lang="hu-HU" sz="1800" dirty="0" smtClean="0"/>
              <a:t> </a:t>
            </a:r>
            <a:r>
              <a:rPr lang="en-US" sz="1800" dirty="0" smtClean="0"/>
              <a:t>(a </a:t>
            </a:r>
            <a:r>
              <a:rPr lang="en-US" sz="1800" dirty="0" err="1" smtClean="0"/>
              <a:t>valóság</a:t>
            </a:r>
            <a:r>
              <a:rPr lang="en-US" sz="1800" dirty="0" smtClean="0"/>
              <a:t> </a:t>
            </a:r>
            <a:r>
              <a:rPr lang="en-US" sz="1800" dirty="0" err="1" smtClean="0"/>
              <a:t>legvégső</a:t>
            </a:r>
            <a:r>
              <a:rPr lang="en-US" sz="1800" dirty="0" smtClean="0"/>
              <a:t> </a:t>
            </a:r>
            <a:r>
              <a:rPr lang="en-US" sz="1800" dirty="0" err="1" smtClean="0"/>
              <a:t>természetének</a:t>
            </a:r>
            <a:r>
              <a:rPr lang="en-US" sz="1800" dirty="0" smtClean="0"/>
              <a:t> </a:t>
            </a:r>
            <a:r>
              <a:rPr lang="hu-HU" sz="1800" dirty="0" smtClean="0"/>
              <a:t> </a:t>
            </a:r>
            <a:r>
              <a:rPr lang="en-US" sz="1800" dirty="0" err="1" smtClean="0"/>
              <a:t>kérdései</a:t>
            </a:r>
            <a:r>
              <a:rPr lang="en-US" sz="1800" dirty="0" smtClean="0"/>
              <a:t>)</a:t>
            </a:r>
            <a:br>
              <a:rPr lang="en-US" sz="1800" dirty="0" smtClean="0"/>
            </a:br>
            <a:r>
              <a:rPr lang="en-US" sz="1800" dirty="0" smtClean="0"/>
              <a:t>9. </a:t>
            </a:r>
            <a:r>
              <a:rPr lang="hu-HU" sz="1800" dirty="0" smtClean="0"/>
              <a:t> </a:t>
            </a:r>
            <a:r>
              <a:rPr lang="en-US" sz="1800" dirty="0" err="1" smtClean="0"/>
              <a:t>Szociális</a:t>
            </a:r>
            <a:r>
              <a:rPr lang="en-US" sz="1800" dirty="0" smtClean="0"/>
              <a:t> </a:t>
            </a:r>
            <a:r>
              <a:rPr lang="en-US" sz="1800" dirty="0" err="1" smtClean="0"/>
              <a:t>érzés</a:t>
            </a:r>
            <a:r>
              <a:rPr lang="en-US" sz="1800" dirty="0" smtClean="0"/>
              <a:t> (</a:t>
            </a:r>
            <a:r>
              <a:rPr lang="en-US" sz="1800" dirty="0" err="1" smtClean="0"/>
              <a:t>azonosulás</a:t>
            </a:r>
            <a:r>
              <a:rPr lang="en-US" sz="1800" dirty="0" smtClean="0"/>
              <a:t>, </a:t>
            </a:r>
            <a:r>
              <a:rPr lang="en-US" sz="1800" dirty="0" err="1" smtClean="0"/>
              <a:t>együttérzés</a:t>
            </a:r>
            <a:r>
              <a:rPr lang="en-US" sz="1800" dirty="0" smtClean="0"/>
              <a:t>, </a:t>
            </a:r>
            <a:r>
              <a:rPr lang="en-US" sz="1800" dirty="0" err="1" smtClean="0"/>
              <a:t>gyöngédség</a:t>
            </a:r>
            <a:r>
              <a:rPr lang="en-US" sz="1800" dirty="0" smtClean="0"/>
              <a:t>)</a:t>
            </a:r>
            <a:endParaRPr lang="hu-HU" sz="1800" dirty="0" smtClean="0"/>
          </a:p>
          <a:p>
            <a:pPr>
              <a:lnSpc>
                <a:spcPct val="120000"/>
              </a:lnSpc>
              <a:buNone/>
            </a:pPr>
            <a:r>
              <a:rPr lang="hu-HU" sz="1800" dirty="0" smtClean="0"/>
              <a:t>      11. Intimitásra törekvés; mély, de megválasztott társas kapcsolatok,  melyekben a </a:t>
            </a:r>
          </a:p>
          <a:p>
            <a:pPr>
              <a:lnSpc>
                <a:spcPct val="120000"/>
              </a:lnSpc>
              <a:buNone/>
            </a:pPr>
            <a:r>
              <a:rPr lang="hu-HU" sz="1800" dirty="0" smtClean="0"/>
              <a:t>           saját én „feloldódik”</a:t>
            </a:r>
            <a:r>
              <a:rPr lang="en-US" sz="1800" dirty="0" smtClean="0"/>
              <a:t/>
            </a:r>
            <a:br>
              <a:rPr lang="en-US" sz="1800" dirty="0" smtClean="0"/>
            </a:br>
            <a:r>
              <a:rPr lang="en-US" sz="1800" dirty="0" smtClean="0"/>
              <a:t>1</a:t>
            </a:r>
            <a:r>
              <a:rPr lang="hu-HU" sz="1800" dirty="0" smtClean="0"/>
              <a:t>2</a:t>
            </a:r>
            <a:r>
              <a:rPr lang="en-US" sz="1800" dirty="0" smtClean="0"/>
              <a:t>. </a:t>
            </a:r>
            <a:r>
              <a:rPr lang="en-US" sz="1800" dirty="0" err="1" smtClean="0"/>
              <a:t>Demokratikus</a:t>
            </a:r>
            <a:r>
              <a:rPr lang="en-US" sz="1800" dirty="0" smtClean="0"/>
              <a:t> </a:t>
            </a:r>
            <a:r>
              <a:rPr lang="en-US" sz="1800" dirty="0" err="1" smtClean="0"/>
              <a:t>jellemszerkezet</a:t>
            </a:r>
            <a:r>
              <a:rPr lang="hu-HU" sz="1800" dirty="0" smtClean="0"/>
              <a:t> </a:t>
            </a:r>
            <a:r>
              <a:rPr lang="en-US" sz="1800" dirty="0" smtClean="0"/>
              <a:t>(</a:t>
            </a:r>
            <a:r>
              <a:rPr lang="en-US" sz="1800" dirty="0" err="1" smtClean="0"/>
              <a:t>etnikai</a:t>
            </a:r>
            <a:r>
              <a:rPr lang="en-US" sz="1800" dirty="0" smtClean="0"/>
              <a:t> </a:t>
            </a:r>
            <a:r>
              <a:rPr lang="en-US" sz="1800" dirty="0" err="1" smtClean="0"/>
              <a:t>és</a:t>
            </a:r>
            <a:r>
              <a:rPr lang="en-US" sz="1800" dirty="0" smtClean="0"/>
              <a:t> </a:t>
            </a:r>
            <a:r>
              <a:rPr lang="en-US" sz="1800" dirty="0" err="1" smtClean="0"/>
              <a:t>vallási</a:t>
            </a:r>
            <a:r>
              <a:rPr lang="en-US" sz="1800" dirty="0" smtClean="0"/>
              <a:t> </a:t>
            </a:r>
            <a:r>
              <a:rPr lang="en-US" sz="1800" dirty="0" err="1" smtClean="0"/>
              <a:t>türelem</a:t>
            </a:r>
            <a:r>
              <a:rPr lang="en-US" sz="1800" dirty="0" smtClean="0"/>
              <a:t>)</a:t>
            </a:r>
            <a:br>
              <a:rPr lang="en-US" sz="1800" dirty="0" smtClean="0"/>
            </a:br>
            <a:r>
              <a:rPr lang="en-US" sz="1800" dirty="0" smtClean="0"/>
              <a:t>1</a:t>
            </a:r>
            <a:r>
              <a:rPr lang="hu-HU" sz="1800" dirty="0" smtClean="0"/>
              <a:t>3</a:t>
            </a:r>
            <a:r>
              <a:rPr lang="en-US" sz="1800" dirty="0" smtClean="0"/>
              <a:t>. </a:t>
            </a:r>
            <a:r>
              <a:rPr lang="en-US" sz="1800" dirty="0" err="1" smtClean="0"/>
              <a:t>Etikai</a:t>
            </a:r>
            <a:r>
              <a:rPr lang="en-US" sz="1800" dirty="0" smtClean="0"/>
              <a:t> </a:t>
            </a:r>
            <a:r>
              <a:rPr lang="en-US" sz="1800" dirty="0" err="1" smtClean="0"/>
              <a:t>szilárdság</a:t>
            </a:r>
            <a:r>
              <a:rPr lang="en-US" sz="1800" dirty="0" smtClean="0"/>
              <a:t/>
            </a:r>
            <a:br>
              <a:rPr lang="en-US" sz="1800" dirty="0" smtClean="0"/>
            </a:br>
            <a:r>
              <a:rPr lang="en-US" sz="1800" dirty="0" smtClean="0"/>
              <a:t>1</a:t>
            </a:r>
            <a:r>
              <a:rPr lang="hu-HU" sz="1800" dirty="0" smtClean="0"/>
              <a:t>4</a:t>
            </a:r>
            <a:r>
              <a:rPr lang="en-US" sz="1800" dirty="0" smtClean="0"/>
              <a:t>. </a:t>
            </a:r>
            <a:r>
              <a:rPr lang="en-US" sz="1800" dirty="0" err="1" smtClean="0"/>
              <a:t>Ellenségességtől</a:t>
            </a:r>
            <a:r>
              <a:rPr lang="en-US" sz="1800" dirty="0" smtClean="0"/>
              <a:t> </a:t>
            </a:r>
            <a:r>
              <a:rPr lang="en-US" sz="1800" dirty="0" err="1" smtClean="0"/>
              <a:t>mentes</a:t>
            </a:r>
            <a:r>
              <a:rPr lang="en-US" sz="1800" dirty="0" smtClean="0"/>
              <a:t> </a:t>
            </a:r>
            <a:r>
              <a:rPr lang="en-US" sz="1800" dirty="0" err="1" smtClean="0"/>
              <a:t>humorérzék</a:t>
            </a:r>
            <a:r>
              <a:rPr lang="en-US" sz="1800" dirty="0" smtClean="0"/>
              <a:t/>
            </a:r>
            <a:br>
              <a:rPr lang="en-US" sz="1800" dirty="0" smtClean="0"/>
            </a:br>
            <a:r>
              <a:rPr lang="en-US" sz="1800" dirty="0" smtClean="0"/>
              <a:t>1</a:t>
            </a:r>
            <a:r>
              <a:rPr lang="hu-HU" sz="1800" dirty="0" smtClean="0"/>
              <a:t>5</a:t>
            </a:r>
            <a:r>
              <a:rPr lang="en-US" sz="1800" dirty="0" smtClean="0"/>
              <a:t>. </a:t>
            </a:r>
            <a:r>
              <a:rPr lang="en-US" sz="1800" dirty="0" err="1" smtClean="0"/>
              <a:t>Alkotóképesség</a:t>
            </a:r>
            <a:r>
              <a:rPr lang="en-US" sz="1800" dirty="0" smtClean="0"/>
              <a:t> (</a:t>
            </a:r>
            <a:r>
              <a:rPr lang="en-US" sz="1800" dirty="0" err="1" smtClean="0"/>
              <a:t>kreativitás</a:t>
            </a:r>
            <a:r>
              <a:rPr lang="en-US" sz="1800" dirty="0" smtClean="0"/>
              <a:t>)</a:t>
            </a:r>
            <a:r>
              <a:rPr lang="hu-HU" sz="1800" dirty="0" smtClean="0"/>
              <a:t> </a:t>
            </a:r>
            <a:r>
              <a:rPr lang="en-US" sz="1800" dirty="0" err="1" smtClean="0"/>
              <a:t>egyéni</a:t>
            </a:r>
            <a:r>
              <a:rPr lang="en-US" sz="1800" dirty="0" smtClean="0"/>
              <a:t> </a:t>
            </a:r>
            <a:r>
              <a:rPr lang="en-US" sz="1800" dirty="0" err="1" smtClean="0"/>
              <a:t>jellegű</a:t>
            </a:r>
            <a:r>
              <a:rPr lang="en-US" sz="1800" dirty="0" smtClean="0"/>
              <a:t> </a:t>
            </a:r>
            <a:r>
              <a:rPr lang="en-US" sz="1800" dirty="0" err="1" smtClean="0"/>
              <a:t>életstílus</a:t>
            </a:r>
            <a:r>
              <a:rPr lang="en-US" sz="1800" dirty="0" smtClean="0"/>
              <a:t/>
            </a:r>
            <a:br>
              <a:rPr lang="en-US" sz="1800" dirty="0" smtClean="0"/>
            </a:br>
            <a:endParaRPr lang="hu-HU" sz="1800" dirty="0" smtClean="0"/>
          </a:p>
          <a:p>
            <a:endParaRPr lang="hu-HU" sz="1800" dirty="0" smtClean="0"/>
          </a:p>
          <a:p>
            <a:pPr>
              <a:lnSpc>
                <a:spcPct val="120000"/>
              </a:lnSpc>
              <a:buNone/>
            </a:pPr>
            <a:endParaRPr lang="hu-HU" sz="1800" dirty="0" smtClean="0"/>
          </a:p>
          <a:p>
            <a:pPr>
              <a:lnSpc>
                <a:spcPct val="120000"/>
              </a:lnSpc>
              <a:buNone/>
            </a:pPr>
            <a:endParaRPr lang="hu-HU" sz="1800" dirty="0" smtClean="0"/>
          </a:p>
          <a:p>
            <a:pPr>
              <a:buNone/>
            </a:pPr>
            <a:endParaRPr lang="hu-HU" sz="1800" dirty="0" smtClean="0"/>
          </a:p>
          <a:p>
            <a:pPr>
              <a:lnSpc>
                <a:spcPct val="120000"/>
              </a:lnSpc>
              <a:buNone/>
            </a:pPr>
            <a:endParaRPr lang="hu-HU" sz="18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pPr lvl="0" algn="ctr"/>
            <a:r>
              <a:rPr lang="hu-HU" b="1" dirty="0" smtClean="0"/>
              <a:t/>
            </a:r>
            <a:br>
              <a:rPr lang="hu-HU" b="1" dirty="0" smtClean="0"/>
            </a:br>
            <a:r>
              <a:rPr lang="hu-HU" dirty="0" smtClean="0"/>
              <a:t/>
            </a:r>
            <a:br>
              <a:rPr lang="hu-HU" dirty="0" smtClean="0"/>
            </a:br>
            <a:r>
              <a:rPr lang="hu-HU" b="1" dirty="0" smtClean="0"/>
              <a:t> </a:t>
            </a:r>
            <a:r>
              <a:rPr lang="hu-HU" sz="4400" b="1" dirty="0" smtClean="0"/>
              <a:t>Az érett személyiség jellemzői </a:t>
            </a:r>
            <a:r>
              <a:rPr lang="hu-HU" sz="4400" b="1" dirty="0" err="1" smtClean="0"/>
              <a:t>Allport</a:t>
            </a:r>
            <a:r>
              <a:rPr lang="hu-HU" sz="4400" b="1" dirty="0" smtClean="0"/>
              <a:t> szerint</a:t>
            </a:r>
            <a:endParaRPr lang="hu-HU" sz="4400" dirty="0"/>
          </a:p>
        </p:txBody>
      </p:sp>
      <p:sp>
        <p:nvSpPr>
          <p:cNvPr id="3" name="Tartalom helye 2"/>
          <p:cNvSpPr>
            <a:spLocks noGrp="1"/>
          </p:cNvSpPr>
          <p:nvPr>
            <p:ph idx="1"/>
          </p:nvPr>
        </p:nvSpPr>
        <p:spPr>
          <a:xfrm>
            <a:off x="457200" y="1556792"/>
            <a:ext cx="8229600" cy="4767808"/>
          </a:xfrm>
        </p:spPr>
        <p:txBody>
          <a:bodyPr>
            <a:normAutofit fontScale="92500" lnSpcReduction="10000"/>
          </a:bodyPr>
          <a:lstStyle/>
          <a:p>
            <a:pPr>
              <a:buNone/>
            </a:pPr>
            <a:endParaRPr lang="hu-HU" dirty="0" smtClean="0"/>
          </a:p>
          <a:p>
            <a:pPr>
              <a:buNone/>
            </a:pPr>
            <a:r>
              <a:rPr lang="hu-HU" dirty="0" smtClean="0"/>
              <a:t>Munkatevékenysége hatékony, célirányos, a valóságot pontosan észleli, az önértékelése, megbízható, komoly, felelősségteljes, toleráns.</a:t>
            </a:r>
          </a:p>
          <a:p>
            <a:pPr>
              <a:buNone/>
            </a:pPr>
            <a:r>
              <a:rPr lang="hu-HU" dirty="0" smtClean="0"/>
              <a:t>Egyéni kiegészítés:  </a:t>
            </a:r>
            <a:r>
              <a:rPr lang="hu-HU" b="1" dirty="0" smtClean="0">
                <a:solidFill>
                  <a:schemeClr val="accent1">
                    <a:lumMod val="75000"/>
                  </a:schemeClr>
                </a:solidFill>
              </a:rPr>
              <a:t>SZERETETTELJES.</a:t>
            </a:r>
          </a:p>
          <a:p>
            <a:pPr>
              <a:buNone/>
            </a:pPr>
            <a:r>
              <a:rPr lang="hu-HU" dirty="0" smtClean="0"/>
              <a:t>Képes meghitt emberi kapcsolatokra. Tud szeretetet adni és elfogadni. Segít megkönnyíteni a másiknak, hogy szerethető legyen. (Hiába épít valaki gyárnegyedeket, vagy agyonszolgálja magát, he nem érzi és tapasztalja, hogy szeretve van, és ő is képes erre. Ha ez nincs meg, megcsúszik a talaj! Szeretethimnusz 1.KOR.13.1.-8.)</a:t>
            </a:r>
          </a:p>
          <a:p>
            <a:pPr>
              <a:buNone/>
            </a:pPr>
            <a:r>
              <a:rPr lang="hu-HU" dirty="0" smtClean="0"/>
              <a:t>„Szeresd felebarátodat, mint önmagadat (</a:t>
            </a:r>
            <a:r>
              <a:rPr lang="hu-HU" dirty="0" err="1" smtClean="0"/>
              <a:t>Mk</a:t>
            </a:r>
            <a:r>
              <a:rPr lang="hu-HU" dirty="0" smtClean="0"/>
              <a:t> 12,30-31)!”</a:t>
            </a:r>
          </a:p>
          <a:p>
            <a:pPr>
              <a:buNone/>
            </a:pPr>
            <a:r>
              <a:rPr lang="hu-HU" dirty="0" smtClean="0"/>
              <a:t>A szeretést mindig megelőzi a megismerés.</a:t>
            </a:r>
            <a:endParaRPr lang="hu-H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32656"/>
            <a:ext cx="8229600" cy="576064"/>
          </a:xfrm>
        </p:spPr>
        <p:txBody>
          <a:bodyPr>
            <a:normAutofit fontScale="90000"/>
          </a:bodyPr>
          <a:lstStyle/>
          <a:p>
            <a:pPr algn="ctr"/>
            <a:r>
              <a:rPr lang="hu-HU" b="1" dirty="0" smtClean="0"/>
              <a:t>Önismeret</a:t>
            </a:r>
            <a:endParaRPr lang="hu-HU" b="1" dirty="0"/>
          </a:p>
        </p:txBody>
      </p:sp>
      <p:sp>
        <p:nvSpPr>
          <p:cNvPr id="3" name="Tartalom helye 2"/>
          <p:cNvSpPr>
            <a:spLocks noGrp="1"/>
          </p:cNvSpPr>
          <p:nvPr>
            <p:ph idx="1"/>
          </p:nvPr>
        </p:nvSpPr>
        <p:spPr>
          <a:xfrm>
            <a:off x="457200" y="980728"/>
            <a:ext cx="8229600" cy="5688632"/>
          </a:xfrm>
        </p:spPr>
        <p:txBody>
          <a:bodyPr>
            <a:normAutofit fontScale="92500" lnSpcReduction="20000"/>
          </a:bodyPr>
          <a:lstStyle/>
          <a:p>
            <a:pPr>
              <a:buNone/>
            </a:pPr>
            <a:r>
              <a:rPr lang="en-US" sz="2000" dirty="0" smtClean="0"/>
              <a:t>„A </a:t>
            </a:r>
            <a:r>
              <a:rPr lang="en-US" sz="2000" dirty="0" err="1" smtClean="0"/>
              <a:t>jó</a:t>
            </a:r>
            <a:r>
              <a:rPr lang="en-US" sz="2000" dirty="0" smtClean="0"/>
              <a:t> </a:t>
            </a:r>
            <a:r>
              <a:rPr lang="en-US" sz="2000" dirty="0" err="1" smtClean="0"/>
              <a:t>élet</a:t>
            </a:r>
            <a:r>
              <a:rPr lang="en-US" sz="2000" dirty="0" smtClean="0"/>
              <a:t> </a:t>
            </a:r>
            <a:r>
              <a:rPr lang="en-US" sz="2000" dirty="0" err="1" smtClean="0"/>
              <a:t>titka</a:t>
            </a:r>
            <a:r>
              <a:rPr lang="en-US" sz="2000" dirty="0" smtClean="0"/>
              <a:t>: </a:t>
            </a:r>
            <a:r>
              <a:rPr lang="en-US" sz="2000" dirty="0" err="1" smtClean="0"/>
              <a:t>ismerd</a:t>
            </a:r>
            <a:r>
              <a:rPr lang="en-US" sz="2000" dirty="0" smtClean="0"/>
              <a:t> meg </a:t>
            </a:r>
            <a:r>
              <a:rPr lang="en-US" sz="2000" dirty="0" err="1" smtClean="0"/>
              <a:t>önmagad</a:t>
            </a:r>
            <a:r>
              <a:rPr lang="en-US" sz="2000" dirty="0" smtClean="0"/>
              <a:t>” (</a:t>
            </a:r>
            <a:r>
              <a:rPr lang="en-US" sz="2000" dirty="0" err="1" smtClean="0"/>
              <a:t>Szókratész</a:t>
            </a:r>
            <a:r>
              <a:rPr lang="en-US" sz="2000" dirty="0" smtClean="0"/>
              <a:t>) </a:t>
            </a:r>
            <a:endParaRPr lang="hu-HU" sz="2000" dirty="0" smtClean="0"/>
          </a:p>
          <a:p>
            <a:pPr>
              <a:buNone/>
            </a:pPr>
            <a:r>
              <a:rPr lang="hu-HU" sz="2000" dirty="0" smtClean="0"/>
              <a:t>„Soha nem fejezzük be önmagunk megismerését,</a:t>
            </a:r>
          </a:p>
          <a:p>
            <a:pPr>
              <a:buNone/>
            </a:pPr>
            <a:r>
              <a:rPr lang="hu-HU" sz="2000" dirty="0" smtClean="0"/>
              <a:t>ha nem próbáljuk megismerni Istent.”(</a:t>
            </a:r>
            <a:r>
              <a:rPr lang="hu-HU" sz="2000" dirty="0" err="1" smtClean="0"/>
              <a:t>Avilai</a:t>
            </a:r>
            <a:r>
              <a:rPr lang="hu-HU" sz="2000" dirty="0" smtClean="0"/>
              <a:t> Nagy Szent Teréz)</a:t>
            </a:r>
          </a:p>
          <a:p>
            <a:pPr>
              <a:buNone/>
            </a:pPr>
            <a:r>
              <a:rPr lang="hu-HU" sz="2000" dirty="0" smtClean="0"/>
              <a:t>„ Isten  a szeretet, aki mindig ott van életünk folyásának horizontján. Ő a fonal, amivel mindig újra és újra össze varjuk szakadásainkat. Isten a mindig hű szövetséges. Ő a fény, ami megvilágítja gondolatainkat, és az egyetlen olyan szerető társunk, aki számunkra mindig jelen lesz.” Rosa Argentína</a:t>
            </a:r>
          </a:p>
          <a:p>
            <a:pPr>
              <a:buNone/>
            </a:pPr>
            <a:r>
              <a:rPr lang="hu-HU" sz="2000" dirty="0" smtClean="0"/>
              <a:t>Hol keressük? Önmagunkban. „ a kastély legbensőségesebb és legmélyebb lakhelyén lakozik, ami a saját lelkünk.” (Szent Teréz)</a:t>
            </a:r>
          </a:p>
          <a:p>
            <a:pPr>
              <a:buNone/>
            </a:pPr>
            <a:r>
              <a:rPr lang="hu-HU" sz="2000" dirty="0" smtClean="0"/>
              <a:t>Viktor </a:t>
            </a:r>
            <a:r>
              <a:rPr lang="hu-HU" sz="2000" dirty="0" err="1" smtClean="0"/>
              <a:t>Frankl</a:t>
            </a:r>
            <a:r>
              <a:rPr lang="hu-HU" sz="2000" dirty="0" smtClean="0"/>
              <a:t> is arra ösztönöz, hogy az egzisztenciális üresség korszakában fedezzük fel az élet mély értelmét: Szeretni és szolgálni.”</a:t>
            </a:r>
          </a:p>
          <a:p>
            <a:pPr>
              <a:buNone/>
            </a:pPr>
            <a:r>
              <a:rPr lang="hu-HU" sz="2000" dirty="0" err="1" smtClean="0"/>
              <a:t>Kierkegard</a:t>
            </a:r>
            <a:r>
              <a:rPr lang="hu-HU" sz="2000" dirty="0" smtClean="0"/>
              <a:t> ugyanide jut, hogy az összes fájdalom, tévedés és ellentmondás ellenére, az életnek célja van. (Márai, Hamvas, Weöres)</a:t>
            </a:r>
          </a:p>
          <a:p>
            <a:pPr>
              <a:buNone/>
            </a:pPr>
            <a:r>
              <a:rPr lang="hu-HU" sz="2000" dirty="0" smtClean="0"/>
              <a:t>Arisztotelész,  Bóta Zsuzsi…</a:t>
            </a:r>
          </a:p>
          <a:p>
            <a:pPr>
              <a:buNone/>
            </a:pPr>
            <a:r>
              <a:rPr lang="hu-HU" sz="2000" dirty="0" smtClean="0"/>
              <a:t>Jung: Önmagunk magját, mindenek Ősforrását találjuk legbelül (</a:t>
            </a:r>
            <a:r>
              <a:rPr lang="hu-HU" sz="2000" dirty="0" err="1" smtClean="0"/>
              <a:t>Selbst</a:t>
            </a:r>
            <a:r>
              <a:rPr lang="hu-HU" sz="2000" dirty="0" smtClean="0"/>
              <a:t>; </a:t>
            </a:r>
            <a:r>
              <a:rPr lang="hu-HU" sz="2000" dirty="0" err="1" smtClean="0"/>
              <a:t>Imago</a:t>
            </a:r>
            <a:r>
              <a:rPr lang="hu-HU" sz="2000" dirty="0" smtClean="0"/>
              <a:t> Dei, az Isten képe bennünk, életünk célja a Vele való kapcsolat kiépítése, a hozzávaló eljutás. A </a:t>
            </a:r>
            <a:r>
              <a:rPr lang="hu-HU" sz="2000" dirty="0" err="1" smtClean="0"/>
              <a:t>Selbst</a:t>
            </a:r>
            <a:r>
              <a:rPr lang="hu-HU" sz="2000" dirty="0" smtClean="0"/>
              <a:t>;</a:t>
            </a:r>
            <a:r>
              <a:rPr lang="hu-HU" sz="1800" dirty="0" smtClean="0"/>
              <a:t> a személyiség központjának és totalitásának kifejezője. Megjelenési formája a mandala, a teljesség szimbóluma.</a:t>
            </a:r>
            <a:r>
              <a:rPr lang="hu-HU" sz="2000" dirty="0" smtClean="0"/>
              <a:t>).</a:t>
            </a:r>
          </a:p>
          <a:p>
            <a:pPr>
              <a:buNone/>
            </a:pPr>
            <a:r>
              <a:rPr lang="hu-HU" sz="2000" dirty="0" smtClean="0"/>
              <a:t>Jézus: „Szeresd felebarátodat, mint önmagadat!”</a:t>
            </a:r>
          </a:p>
          <a:p>
            <a:pPr>
              <a:buNone/>
            </a:pPr>
            <a:endParaRPr lang="hu-HU" sz="2000" dirty="0" smtClean="0"/>
          </a:p>
          <a:p>
            <a:pPr>
              <a:buNone/>
            </a:pPr>
            <a:endParaRPr lang="hu-HU"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88640"/>
            <a:ext cx="8229600" cy="576064"/>
          </a:xfrm>
        </p:spPr>
        <p:txBody>
          <a:bodyPr>
            <a:normAutofit/>
          </a:bodyPr>
          <a:lstStyle/>
          <a:p>
            <a:pPr algn="ctr"/>
            <a:r>
              <a:rPr lang="hu-HU" sz="3200" b="1" dirty="0" smtClean="0"/>
              <a:t>Önismeret (Faragó Feri: Tanyai szilánkok)</a:t>
            </a:r>
            <a:endParaRPr lang="hu-HU" sz="3200" b="1" dirty="0"/>
          </a:p>
        </p:txBody>
      </p:sp>
      <p:sp>
        <p:nvSpPr>
          <p:cNvPr id="3" name="Tartalom helye 2"/>
          <p:cNvSpPr>
            <a:spLocks noGrp="1"/>
          </p:cNvSpPr>
          <p:nvPr>
            <p:ph idx="1"/>
          </p:nvPr>
        </p:nvSpPr>
        <p:spPr>
          <a:xfrm>
            <a:off x="457200" y="836712"/>
            <a:ext cx="8229600" cy="5487888"/>
          </a:xfrm>
        </p:spPr>
        <p:txBody>
          <a:bodyPr>
            <a:noAutofit/>
          </a:bodyPr>
          <a:lstStyle/>
          <a:p>
            <a:r>
              <a:rPr lang="hu-HU" sz="2000" dirty="0" smtClean="0"/>
              <a:t>Ha őszintén szembe merünk nézni önmagunkkal, az istenit látjuk meg.</a:t>
            </a:r>
          </a:p>
          <a:p>
            <a:r>
              <a:rPr lang="hu-HU" sz="2000" dirty="0" smtClean="0"/>
              <a:t>Milyen nehéz megkeresni önmagunkban az igazságot, melyet kezdettől fogva magunkban hordozunk!</a:t>
            </a:r>
          </a:p>
          <a:p>
            <a:r>
              <a:rPr lang="hu-HU" sz="2000" dirty="0" smtClean="0"/>
              <a:t>Az ember összetéveszti magát egójával, rögeszméjével, fantáziájával, bankszámlájával, karrierjével, és ekként kezd el élni.</a:t>
            </a:r>
          </a:p>
          <a:p>
            <a:r>
              <a:rPr lang="hu-HU" sz="2000" dirty="0" smtClean="0"/>
              <a:t>Kívül és előre? Nem. Belül és fölfele!</a:t>
            </a:r>
          </a:p>
          <a:p>
            <a:r>
              <a:rPr lang="hu-HU" sz="2000" dirty="0" smtClean="0"/>
              <a:t>Előbb önmagamat kell </a:t>
            </a:r>
            <a:r>
              <a:rPr lang="hu-HU" sz="2000" i="1" dirty="0" smtClean="0"/>
              <a:t>megváltoztatni</a:t>
            </a:r>
            <a:r>
              <a:rPr lang="hu-HU" sz="2000" dirty="0" smtClean="0"/>
              <a:t>, aztán érdekes módon a körülöttem élők is </a:t>
            </a:r>
            <a:r>
              <a:rPr lang="hu-HU" sz="2000" i="1" dirty="0" smtClean="0"/>
              <a:t>megváltoznak</a:t>
            </a:r>
            <a:r>
              <a:rPr lang="hu-HU" sz="2000" dirty="0" smtClean="0"/>
              <a:t>.</a:t>
            </a:r>
          </a:p>
          <a:p>
            <a:r>
              <a:rPr lang="hu-HU" sz="2000" dirty="0" smtClean="0"/>
              <a:t>A bűnt nem a </a:t>
            </a:r>
            <a:r>
              <a:rPr lang="hu-HU" sz="2000" i="1" dirty="0" smtClean="0"/>
              <a:t>papoknak</a:t>
            </a:r>
            <a:r>
              <a:rPr lang="hu-HU" sz="2000" dirty="0" smtClean="0"/>
              <a:t>, nem a </a:t>
            </a:r>
            <a:r>
              <a:rPr lang="hu-HU" sz="2000" i="1" dirty="0" smtClean="0"/>
              <a:t>bíráknak</a:t>
            </a:r>
            <a:r>
              <a:rPr lang="hu-HU" sz="2000" dirty="0" smtClean="0"/>
              <a:t>, nem a pszichiáternek, hanem</a:t>
            </a:r>
          </a:p>
          <a:p>
            <a:pPr>
              <a:buNone/>
            </a:pPr>
            <a:r>
              <a:rPr lang="hu-HU" sz="2000" i="1" dirty="0" smtClean="0"/>
              <a:t>     önmagunknak </a:t>
            </a:r>
            <a:r>
              <a:rPr lang="hu-HU" sz="2000" dirty="0" smtClean="0"/>
              <a:t>kell bevallani.</a:t>
            </a:r>
          </a:p>
          <a:p>
            <a:r>
              <a:rPr lang="hu-HU" sz="2000" dirty="0" smtClean="0"/>
              <a:t>Vannak ugyan tulajdonságaink, de a tulajdonságaink nem mi magunk vagyunk.</a:t>
            </a:r>
          </a:p>
          <a:p>
            <a:r>
              <a:rPr lang="hu-HU" sz="2000" dirty="0" smtClean="0"/>
              <a:t>Az ember nemcsak </a:t>
            </a:r>
            <a:r>
              <a:rPr lang="hu-HU" sz="2000" i="1" dirty="0" smtClean="0"/>
              <a:t>mások </a:t>
            </a:r>
            <a:r>
              <a:rPr lang="hu-HU" sz="2000" dirty="0" smtClean="0"/>
              <a:t>számára rejtély, hanem </a:t>
            </a:r>
            <a:r>
              <a:rPr lang="hu-HU" sz="2000" i="1" dirty="0" smtClean="0"/>
              <a:t>önmagának </a:t>
            </a:r>
            <a:r>
              <a:rPr lang="hu-HU" sz="2000" dirty="0" smtClean="0"/>
              <a:t>is.</a:t>
            </a:r>
          </a:p>
          <a:p>
            <a:r>
              <a:rPr lang="hu-HU" sz="2000" dirty="0" smtClean="0"/>
              <a:t>A tudást </a:t>
            </a:r>
            <a:r>
              <a:rPr lang="hu-HU" sz="2000" i="1" dirty="0" smtClean="0"/>
              <a:t>kapjuk</a:t>
            </a:r>
            <a:r>
              <a:rPr lang="hu-HU" sz="2000" dirty="0" smtClean="0"/>
              <a:t>, a bölcsességet önmagunk </a:t>
            </a:r>
            <a:r>
              <a:rPr lang="hu-HU" sz="2000" i="1" dirty="0" smtClean="0"/>
              <a:t>érleljük</a:t>
            </a:r>
            <a:r>
              <a:rPr lang="hu-HU" sz="2000" dirty="0" smtClean="0"/>
              <a:t>.</a:t>
            </a:r>
          </a:p>
          <a:p>
            <a:r>
              <a:rPr lang="hu-HU" sz="2000" dirty="0" smtClean="0"/>
              <a:t>Ha Istent </a:t>
            </a:r>
            <a:r>
              <a:rPr lang="hu-HU" sz="2000" i="1" dirty="0" smtClean="0"/>
              <a:t>megismerjük</a:t>
            </a:r>
            <a:r>
              <a:rPr lang="hu-HU" sz="2000" dirty="0" smtClean="0"/>
              <a:t>, </a:t>
            </a:r>
            <a:r>
              <a:rPr lang="hu-HU" sz="2000" i="1" dirty="0" smtClean="0"/>
              <a:t>megszeretjük </a:t>
            </a:r>
            <a:r>
              <a:rPr lang="hu-HU" sz="2000" dirty="0" smtClean="0"/>
              <a:t>Őt.</a:t>
            </a:r>
          </a:p>
          <a:p>
            <a:pPr>
              <a:buNone/>
            </a:pPr>
            <a:endParaRPr lang="hu-HU"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564672"/>
          </a:xfrm>
        </p:spPr>
        <p:txBody>
          <a:bodyPr>
            <a:normAutofit fontScale="90000"/>
          </a:bodyPr>
          <a:lstStyle/>
          <a:p>
            <a:pPr algn="ctr"/>
            <a:r>
              <a:rPr lang="hu-HU" b="1" dirty="0" smtClean="0"/>
              <a:t>Vázlat</a:t>
            </a:r>
            <a:endParaRPr lang="hu-HU" b="1" dirty="0"/>
          </a:p>
        </p:txBody>
      </p:sp>
      <p:sp>
        <p:nvSpPr>
          <p:cNvPr id="3" name="Tartalom helye 2"/>
          <p:cNvSpPr>
            <a:spLocks noGrp="1"/>
          </p:cNvSpPr>
          <p:nvPr>
            <p:ph idx="1"/>
          </p:nvPr>
        </p:nvSpPr>
        <p:spPr>
          <a:xfrm>
            <a:off x="457200" y="1340768"/>
            <a:ext cx="8229600" cy="4983832"/>
          </a:xfrm>
        </p:spPr>
        <p:txBody>
          <a:bodyPr/>
          <a:lstStyle/>
          <a:p>
            <a:r>
              <a:rPr lang="hu-HU" dirty="0" smtClean="0"/>
              <a:t>Bevezető: a téma aktualitása</a:t>
            </a:r>
          </a:p>
          <a:p>
            <a:r>
              <a:rPr lang="hu-HU" dirty="0" smtClean="0"/>
              <a:t>Személyünk érlelődési folyamata</a:t>
            </a:r>
          </a:p>
          <a:p>
            <a:r>
              <a:rPr lang="hu-HU" dirty="0" smtClean="0"/>
              <a:t>Az érett személyiség?</a:t>
            </a:r>
          </a:p>
          <a:p>
            <a:r>
              <a:rPr lang="hu-HU" dirty="0" smtClean="0"/>
              <a:t>Amikor  van már „adnivaló”, továbbadnivaló, létrejön a közösség</a:t>
            </a:r>
          </a:p>
          <a:p>
            <a:r>
              <a:rPr lang="hu-HU" dirty="0" smtClean="0"/>
              <a:t>Osztozás – megosztás?</a:t>
            </a:r>
          </a:p>
          <a:p>
            <a:r>
              <a:rPr lang="hu-HU" dirty="0" smtClean="0"/>
              <a:t>Amit nem adunk tovább, tényleg „megkukacosodik”?</a:t>
            </a:r>
          </a:p>
          <a:p>
            <a:r>
              <a:rPr lang="hu-HU" dirty="0" smtClean="0"/>
              <a:t>Az XYZ generáció</a:t>
            </a:r>
          </a:p>
          <a:p>
            <a:r>
              <a:rPr lang="hu-HU" dirty="0" smtClean="0"/>
              <a:t>A megosztás előnyei és veszélyei</a:t>
            </a:r>
          </a:p>
          <a:p>
            <a:r>
              <a:rPr lang="hu-HU" dirty="0" smtClean="0"/>
              <a:t>Megoldások keresése</a:t>
            </a:r>
          </a:p>
          <a:p>
            <a:endParaRPr lang="hu-HU" dirty="0" smtClean="0"/>
          </a:p>
          <a:p>
            <a:endParaRPr lang="hu-HU" dirty="0" smtClean="0"/>
          </a:p>
          <a:p>
            <a:pPr>
              <a:buNone/>
            </a:pPr>
            <a:endParaRPr lang="hu-H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504056"/>
          </a:xfrm>
        </p:spPr>
        <p:txBody>
          <a:bodyPr>
            <a:noAutofit/>
          </a:bodyPr>
          <a:lstStyle/>
          <a:p>
            <a:r>
              <a:rPr lang="hu-HU" sz="3200" b="1" dirty="0" smtClean="0"/>
              <a:t>Szeretnénk megosztani, amink van</a:t>
            </a:r>
            <a:endParaRPr lang="hu-HU" sz="3200" b="1" dirty="0"/>
          </a:p>
        </p:txBody>
      </p:sp>
      <p:sp>
        <p:nvSpPr>
          <p:cNvPr id="3" name="Tartalom helye 2"/>
          <p:cNvSpPr>
            <a:spLocks noGrp="1"/>
          </p:cNvSpPr>
          <p:nvPr>
            <p:ph idx="1"/>
          </p:nvPr>
        </p:nvSpPr>
        <p:spPr>
          <a:xfrm>
            <a:off x="457200" y="1340768"/>
            <a:ext cx="8229600" cy="4983832"/>
          </a:xfrm>
        </p:spPr>
        <p:txBody>
          <a:bodyPr/>
          <a:lstStyle/>
          <a:p>
            <a:pPr>
              <a:buNone/>
            </a:pPr>
            <a:r>
              <a:rPr lang="hu-HU" dirty="0" smtClean="0"/>
              <a:t>Nem azért, mert ezt Gyurka bácsi </a:t>
            </a:r>
            <a:r>
              <a:rPr lang="hu-HU" dirty="0" smtClean="0"/>
              <a:t>szigorúan </a:t>
            </a:r>
            <a:endParaRPr lang="hu-HU" dirty="0" smtClean="0"/>
          </a:p>
          <a:p>
            <a:pPr>
              <a:buNone/>
            </a:pPr>
            <a:r>
              <a:rPr lang="hu-HU" dirty="0" smtClean="0"/>
              <a:t>    meghagyta.</a:t>
            </a:r>
          </a:p>
          <a:p>
            <a:pPr>
              <a:buNone/>
            </a:pPr>
            <a:r>
              <a:rPr lang="hu-HU" dirty="0" smtClean="0"/>
              <a:t>Nem azért, mert a Bokor néhány „megszállott” embere ezt halálosan komolyan veszi és teszi.</a:t>
            </a:r>
          </a:p>
          <a:p>
            <a:pPr>
              <a:buNone/>
            </a:pPr>
            <a:r>
              <a:rPr lang="hu-HU" dirty="0" smtClean="0"/>
              <a:t>Nem azért mert mulasztok , ha nem teszem, rossz lesz a lelkiismeretem.</a:t>
            </a:r>
          </a:p>
          <a:p>
            <a:pPr>
              <a:buNone/>
            </a:pPr>
            <a:r>
              <a:rPr lang="hu-HU" dirty="0" smtClean="0"/>
              <a:t>Nem azért mert, kell, bokorelvárás, szégyen, ha nem teszem…</a:t>
            </a:r>
          </a:p>
          <a:p>
            <a:pPr>
              <a:buNone/>
            </a:pPr>
            <a:r>
              <a:rPr lang="hu-HU" dirty="0" smtClean="0"/>
              <a:t>Hanem azért, mert feszít belülről a továbbadás vágya. Belső szabad döntésből, örömmel teszem (fizikális, érzelmi, szellemi szinten).</a:t>
            </a:r>
            <a:endParaRPr lang="hu-HU" dirty="0"/>
          </a:p>
        </p:txBody>
      </p:sp>
      <p:pic>
        <p:nvPicPr>
          <p:cNvPr id="4" name="Kép 1" descr="C:\Users\EGYMI-MÁRTA\AppData\Local\Microsoft\Windows\Temporary Internet Files\Content.Word\P1000036.jpg"/>
          <p:cNvPicPr>
            <a:picLocks noChangeAspect="1" noChangeArrowheads="1"/>
          </p:cNvPicPr>
          <p:nvPr/>
        </p:nvPicPr>
        <p:blipFill>
          <a:blip r:embed="rId2" cstate="screen"/>
          <a:srcRect/>
          <a:stretch>
            <a:fillRect/>
          </a:stretch>
        </p:blipFill>
        <p:spPr bwMode="auto">
          <a:xfrm>
            <a:off x="7164287" y="332656"/>
            <a:ext cx="1792093" cy="1799077"/>
          </a:xfrm>
          <a:prstGeom prst="rect">
            <a:avLst/>
          </a:prstGeom>
          <a:solidFill>
            <a:srgbClr val="C0504D"/>
          </a:solidFill>
          <a:ln w="228600" cmpd="tri">
            <a:solidFill>
              <a:srgbClr val="C0504D"/>
            </a:solid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720080"/>
          </a:xfrm>
        </p:spPr>
        <p:txBody>
          <a:bodyPr>
            <a:normAutofit fontScale="90000"/>
          </a:bodyPr>
          <a:lstStyle/>
          <a:p>
            <a:pPr algn="ctr"/>
            <a:r>
              <a:rPr lang="hu-HU" dirty="0" smtClean="0"/>
              <a:t/>
            </a:r>
            <a:br>
              <a:rPr lang="hu-HU" dirty="0" smtClean="0"/>
            </a:br>
            <a:r>
              <a:rPr lang="hu-HU" dirty="0" smtClean="0"/>
              <a:t/>
            </a:r>
            <a:br>
              <a:rPr lang="hu-HU" dirty="0" smtClean="0"/>
            </a:br>
            <a:r>
              <a:rPr lang="hu-HU" dirty="0" smtClean="0"/>
              <a:t/>
            </a:r>
            <a:br>
              <a:rPr lang="hu-HU" dirty="0" smtClean="0"/>
            </a:br>
            <a:r>
              <a:rPr lang="hu-HU" dirty="0" smtClean="0"/>
              <a:t/>
            </a:r>
            <a:br>
              <a:rPr lang="hu-HU" dirty="0" smtClean="0"/>
            </a:br>
            <a:r>
              <a:rPr lang="hu-HU" dirty="0" smtClean="0"/>
              <a:t/>
            </a:r>
            <a:br>
              <a:rPr lang="hu-HU" dirty="0" smtClean="0"/>
            </a:br>
            <a:r>
              <a:rPr lang="hu-HU" dirty="0" smtClean="0"/>
              <a:t> </a:t>
            </a:r>
            <a:r>
              <a:rPr lang="hu-HU" sz="3600" dirty="0" smtClean="0"/>
              <a:t/>
            </a:r>
            <a:br>
              <a:rPr lang="hu-HU" sz="3600" dirty="0" smtClean="0"/>
            </a:br>
            <a:r>
              <a:rPr lang="hu-HU" sz="3600" dirty="0" smtClean="0"/>
              <a:t> </a:t>
            </a:r>
            <a:r>
              <a:rPr lang="hu-HU" sz="3600" b="1" dirty="0" smtClean="0"/>
              <a:t>Osztozunk, megosztjuk amink van, de mit, hol, mikor és kivel? </a:t>
            </a:r>
            <a:endParaRPr lang="hu-HU" sz="3600" b="1" dirty="0"/>
          </a:p>
        </p:txBody>
      </p:sp>
      <p:sp>
        <p:nvSpPr>
          <p:cNvPr id="3" name="Tartalom helye 2"/>
          <p:cNvSpPr>
            <a:spLocks noGrp="1"/>
          </p:cNvSpPr>
          <p:nvPr>
            <p:ph idx="1"/>
          </p:nvPr>
        </p:nvSpPr>
        <p:spPr>
          <a:xfrm>
            <a:off x="457200" y="1124744"/>
            <a:ext cx="8229600" cy="5400600"/>
          </a:xfrm>
        </p:spPr>
        <p:txBody>
          <a:bodyPr/>
          <a:lstStyle/>
          <a:p>
            <a:r>
              <a:rPr lang="hu-HU" sz="2400" dirty="0" smtClean="0"/>
              <a:t>Az általunk eddig ismert osztozáson kívül egyre nagyobb teret kapnak a közösségi oldalakon történő megosztások.</a:t>
            </a:r>
          </a:p>
          <a:p>
            <a:r>
              <a:rPr lang="hu-HU" sz="2400" dirty="0" smtClean="0">
                <a:solidFill>
                  <a:schemeClr val="accent1">
                    <a:lumMod val="75000"/>
                  </a:schemeClr>
                </a:solidFill>
              </a:rPr>
              <a:t>Mit takar az XYZ generáció elnevezés?</a:t>
            </a:r>
          </a:p>
          <a:p>
            <a:pPr>
              <a:buNone/>
            </a:pPr>
            <a:endParaRPr lang="hu-HU" dirty="0"/>
          </a:p>
        </p:txBody>
      </p:sp>
      <p:pic>
        <p:nvPicPr>
          <p:cNvPr id="4" name="Kép 3" descr="undefined"/>
          <p:cNvPicPr/>
          <p:nvPr/>
        </p:nvPicPr>
        <p:blipFill>
          <a:blip r:embed="rId2" cstate="screen"/>
          <a:srcRect/>
          <a:stretch>
            <a:fillRect/>
          </a:stretch>
        </p:blipFill>
        <p:spPr bwMode="auto">
          <a:xfrm>
            <a:off x="1187624" y="2348880"/>
            <a:ext cx="6768752" cy="439248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260648"/>
            <a:ext cx="8229600" cy="2376264"/>
          </a:xfrm>
        </p:spPr>
        <p:txBody>
          <a:bodyPr>
            <a:noAutofit/>
          </a:bodyPr>
          <a:lstStyle/>
          <a:p>
            <a:pPr algn="ctr"/>
            <a:r>
              <a:rPr lang="hu-HU" sz="2400" b="1" dirty="0" smtClean="0"/>
              <a:t/>
            </a:r>
            <a:br>
              <a:rPr lang="hu-HU" sz="2400" b="1" dirty="0" smtClean="0"/>
            </a:br>
            <a:r>
              <a:rPr lang="hu-HU" sz="2400" b="1" dirty="0" smtClean="0"/>
              <a:t/>
            </a:r>
            <a:br>
              <a:rPr lang="hu-HU" sz="2400" b="1" dirty="0" smtClean="0"/>
            </a:br>
            <a:r>
              <a:rPr lang="hu-HU" sz="2400" b="1" dirty="0" smtClean="0"/>
              <a:t>XYZ generáció értelmezése</a:t>
            </a:r>
            <a:br>
              <a:rPr lang="hu-HU" sz="2400" b="1" dirty="0" smtClean="0"/>
            </a:br>
            <a:r>
              <a:rPr lang="hu-HU" sz="2400" b="1" dirty="0" smtClean="0"/>
              <a:t>Az internethasználat és a generációk közti különbségek</a:t>
            </a:r>
            <a:br>
              <a:rPr lang="hu-HU" sz="2400" b="1" dirty="0" smtClean="0"/>
            </a:br>
            <a:r>
              <a:rPr lang="hu-HU" sz="2400" dirty="0" smtClean="0"/>
              <a:t/>
            </a:r>
            <a:br>
              <a:rPr lang="hu-HU" sz="2400" dirty="0" smtClean="0"/>
            </a:br>
            <a:r>
              <a:rPr lang="hu-HU" sz="2400" b="1" dirty="0" smtClean="0"/>
              <a:t/>
            </a:r>
            <a:br>
              <a:rPr lang="hu-HU" sz="2400" b="1" dirty="0" smtClean="0"/>
            </a:br>
            <a:r>
              <a:rPr lang="hu-HU" sz="2400" dirty="0" smtClean="0"/>
              <a:t/>
            </a:r>
            <a:br>
              <a:rPr lang="hu-HU" sz="2400" dirty="0" smtClean="0"/>
            </a:br>
            <a:endParaRPr lang="hu-HU" sz="2400" b="1" dirty="0"/>
          </a:p>
        </p:txBody>
      </p:sp>
      <p:pic>
        <p:nvPicPr>
          <p:cNvPr id="1026" name="Picture 2"/>
          <p:cNvPicPr>
            <a:picLocks noGrp="1" noChangeAspect="1" noChangeArrowheads="1"/>
          </p:cNvPicPr>
          <p:nvPr>
            <p:ph idx="1"/>
          </p:nvPr>
        </p:nvPicPr>
        <p:blipFill>
          <a:blip r:embed="rId2" cstate="screen"/>
          <a:srcRect/>
          <a:stretch>
            <a:fillRect/>
          </a:stretch>
        </p:blipFill>
        <p:spPr bwMode="auto">
          <a:xfrm>
            <a:off x="611560" y="1673424"/>
            <a:ext cx="7704856" cy="5184576"/>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864096"/>
          </a:xfrm>
        </p:spPr>
        <p:txBody>
          <a:bodyPr>
            <a:normAutofit fontScale="90000"/>
          </a:bodyPr>
          <a:lstStyle/>
          <a:p>
            <a:pPr algn="ctr"/>
            <a:r>
              <a:rPr lang="hu-HU" b="1" dirty="0" smtClean="0"/>
              <a:t>Digitális bennszülöttek</a:t>
            </a:r>
            <a:r>
              <a:rPr lang="hu-HU" dirty="0" smtClean="0"/>
              <a:t/>
            </a:r>
            <a:br>
              <a:rPr lang="hu-HU" dirty="0" smtClean="0"/>
            </a:br>
            <a:endParaRPr lang="hu-HU" dirty="0"/>
          </a:p>
        </p:txBody>
      </p:sp>
      <p:sp>
        <p:nvSpPr>
          <p:cNvPr id="3" name="Tartalom helye 2"/>
          <p:cNvSpPr>
            <a:spLocks noGrp="1"/>
          </p:cNvSpPr>
          <p:nvPr>
            <p:ph idx="1"/>
          </p:nvPr>
        </p:nvSpPr>
        <p:spPr>
          <a:xfrm>
            <a:off x="457200" y="620688"/>
            <a:ext cx="8229600" cy="5703912"/>
          </a:xfrm>
          <a:solidFill>
            <a:schemeClr val="bg1"/>
          </a:solidFill>
        </p:spPr>
        <p:txBody>
          <a:bodyPr>
            <a:normAutofit fontScale="85000" lnSpcReduction="10000"/>
          </a:bodyPr>
          <a:lstStyle/>
          <a:p>
            <a:pPr>
              <a:buNone/>
            </a:pPr>
            <a:r>
              <a:rPr lang="hu-HU" b="1" dirty="0" smtClean="0"/>
              <a:t>A metafora</a:t>
            </a:r>
            <a:endParaRPr lang="hu-HU" dirty="0" smtClean="0"/>
          </a:p>
          <a:p>
            <a:pPr>
              <a:buNone/>
            </a:pPr>
            <a:r>
              <a:rPr lang="hu-HU" sz="2000" dirty="0" smtClean="0"/>
              <a:t>A „digitális bennszülöttek” és „digitális bevándorlók” fogalmát Marc </a:t>
            </a:r>
            <a:r>
              <a:rPr lang="hu-HU" sz="2000" dirty="0" err="1" smtClean="0"/>
              <a:t>Prensky</a:t>
            </a:r>
            <a:r>
              <a:rPr lang="hu-HU" sz="2000" dirty="0" smtClean="0"/>
              <a:t> használta először 2001-ben, aki cikkében arról beszélt, hogy az új </a:t>
            </a:r>
            <a:r>
              <a:rPr lang="hu-HU" sz="2000" dirty="0" err="1" smtClean="0"/>
              <a:t>info-kommunikációs</a:t>
            </a:r>
            <a:r>
              <a:rPr lang="hu-HU" sz="2000" dirty="0" smtClean="0"/>
              <a:t> lehetőségek hogyan változtatják meg a diákok iskolával kapcsolatos elvárásait. A metaforát: „</a:t>
            </a:r>
            <a:r>
              <a:rPr lang="hu-HU" sz="2000" dirty="0" err="1" smtClean="0"/>
              <a:t>digital</a:t>
            </a:r>
            <a:r>
              <a:rPr lang="hu-HU" sz="2000" dirty="0" smtClean="0"/>
              <a:t> </a:t>
            </a:r>
            <a:r>
              <a:rPr lang="hu-HU" sz="2000" dirty="0" err="1" smtClean="0"/>
              <a:t>natives</a:t>
            </a:r>
            <a:r>
              <a:rPr lang="hu-HU" sz="2000" dirty="0" smtClean="0"/>
              <a:t>” és „</a:t>
            </a:r>
            <a:r>
              <a:rPr lang="hu-HU" sz="2000" dirty="0" err="1" smtClean="0"/>
              <a:t>digital</a:t>
            </a:r>
            <a:r>
              <a:rPr lang="hu-HU" sz="2000" dirty="0" smtClean="0"/>
              <a:t> </a:t>
            </a:r>
            <a:r>
              <a:rPr lang="hu-HU" sz="2000" dirty="0" err="1" smtClean="0"/>
              <a:t>immigrants</a:t>
            </a:r>
            <a:r>
              <a:rPr lang="hu-HU" sz="2000" dirty="0" smtClean="0"/>
              <a:t>”, ő még szűkebb értelemben, a tanulók és a tanárok szerepének leírására használta, ám a kifejezés, komoly karriert befutva, ma már egész generációkat jelöl</a:t>
            </a:r>
            <a:r>
              <a:rPr lang="hu-HU" dirty="0" smtClean="0"/>
              <a:t>. </a:t>
            </a:r>
            <a:r>
              <a:rPr lang="hu-HU" sz="1900" dirty="0" smtClean="0"/>
              <a:t>(</a:t>
            </a:r>
            <a:r>
              <a:rPr lang="hu-HU" sz="1900" dirty="0" err="1" smtClean="0"/>
              <a:t>Cyber-generáció</a:t>
            </a:r>
            <a:r>
              <a:rPr lang="hu-HU" sz="1900" dirty="0" smtClean="0"/>
              <a:t>; V. Györgyike-Feri története, Müller Péter bejátszása)</a:t>
            </a:r>
          </a:p>
          <a:p>
            <a:pPr>
              <a:buNone/>
            </a:pPr>
            <a:r>
              <a:rPr lang="hu-HU" dirty="0" smtClean="0">
                <a:solidFill>
                  <a:schemeClr val="accent1">
                    <a:lumMod val="75000"/>
                  </a:schemeClr>
                </a:solidFill>
              </a:rPr>
              <a:t>Mitől ilyen vonzó az on-line csevej? </a:t>
            </a:r>
            <a:r>
              <a:rPr lang="hu-HU" dirty="0" smtClean="0"/>
              <a:t>Egyszerre több csatornán futhat; a gyermek több társasággal beszélgethet egyszerre, és párhuzamosan több tevékenységet is végezhet. Miközben zajlik a letöltés egy fájlmegosztó oldalról, készítheti a házi dolgozatot, amihez egy csevegő program segítségével az osztálytársaktól (vagy másoktól) ötleteket, de akár a program levelező csatornáján keresztül segédanyagokat vagy internetes linkeket is kaphat. Mindehhez persze megosztott figyelem kell, amiben a korszak gyermekei valószínűleg sokkal jobbak a szülők generációjánál. Ám ugyanez nem mondható el a figyelem mélységéről és időbeli terjedelméről…</a:t>
            </a:r>
          </a:p>
          <a:p>
            <a:pPr>
              <a:buNone/>
            </a:pPr>
            <a:endParaRPr lang="hu-HU" dirty="0" smtClean="0"/>
          </a:p>
          <a:p>
            <a:pPr>
              <a:buNone/>
            </a:pPr>
            <a:endParaRPr lang="hu-H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pic>
        <p:nvPicPr>
          <p:cNvPr id="4" name="Picture 4"/>
          <p:cNvPicPr>
            <a:picLocks noGrp="1" noChangeAspect="1" noChangeArrowheads="1"/>
          </p:cNvPicPr>
          <p:nvPr>
            <p:ph idx="1"/>
          </p:nvPr>
        </p:nvPicPr>
        <p:blipFill>
          <a:blip r:embed="rId3" cstate="screen"/>
          <a:srcRect/>
          <a:stretch>
            <a:fillRect/>
          </a:stretch>
        </p:blipFill>
        <p:spPr>
          <a:xfrm>
            <a:off x="395536" y="404664"/>
            <a:ext cx="8352927" cy="5976664"/>
          </a:xfr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16632"/>
            <a:ext cx="8229600" cy="648072"/>
          </a:xfrm>
        </p:spPr>
        <p:txBody>
          <a:bodyPr>
            <a:normAutofit fontScale="90000"/>
          </a:bodyPr>
          <a:lstStyle/>
          <a:p>
            <a:pPr algn="ctr"/>
            <a:r>
              <a:rPr lang="hu-HU" b="1" dirty="0" smtClean="0"/>
              <a:t>Veszélyek</a:t>
            </a:r>
            <a:endParaRPr lang="hu-HU" b="1" dirty="0"/>
          </a:p>
        </p:txBody>
      </p:sp>
      <p:sp>
        <p:nvSpPr>
          <p:cNvPr id="3" name="Tartalom helye 2"/>
          <p:cNvSpPr>
            <a:spLocks noGrp="1"/>
          </p:cNvSpPr>
          <p:nvPr>
            <p:ph idx="1"/>
          </p:nvPr>
        </p:nvSpPr>
        <p:spPr>
          <a:xfrm>
            <a:off x="457200" y="836712"/>
            <a:ext cx="8229600" cy="5487888"/>
          </a:xfrm>
        </p:spPr>
        <p:txBody>
          <a:bodyPr>
            <a:normAutofit fontScale="70000" lnSpcReduction="20000"/>
          </a:bodyPr>
          <a:lstStyle/>
          <a:p>
            <a:pPr algn="ctr">
              <a:buNone/>
            </a:pPr>
            <a:r>
              <a:rPr lang="hu-HU" sz="3600" b="1" dirty="0" smtClean="0">
                <a:solidFill>
                  <a:schemeClr val="accent1">
                    <a:lumMod val="75000"/>
                  </a:schemeClr>
                </a:solidFill>
              </a:rPr>
              <a:t>Amit nem adunk tovább tényleg „megkukacosodik”?</a:t>
            </a:r>
          </a:p>
          <a:p>
            <a:pPr algn="ctr">
              <a:buNone/>
            </a:pPr>
            <a:r>
              <a:rPr lang="hu-HU" sz="1800" b="1" dirty="0" smtClean="0">
                <a:solidFill>
                  <a:schemeClr val="accent1">
                    <a:lumMod val="75000"/>
                  </a:schemeClr>
                </a:solidFill>
              </a:rPr>
              <a:t>(</a:t>
            </a:r>
            <a:r>
              <a:rPr lang="hu-HU" b="1" dirty="0" smtClean="0">
                <a:solidFill>
                  <a:schemeClr val="accent1">
                    <a:lumMod val="75000"/>
                  </a:schemeClr>
                </a:solidFill>
              </a:rPr>
              <a:t>Olasz Etelka mesemondó és a közösségi oldalak paradoxonja – ha továbbadjuk belső, védett adatainkat, akkor „kukacosodik meg”.)</a:t>
            </a:r>
          </a:p>
          <a:p>
            <a:pPr>
              <a:buNone/>
            </a:pPr>
            <a:endParaRPr lang="hu-HU" dirty="0" smtClean="0">
              <a:solidFill>
                <a:schemeClr val="accent1">
                  <a:lumMod val="75000"/>
                </a:schemeClr>
              </a:solidFill>
            </a:endParaRPr>
          </a:p>
          <a:p>
            <a:pPr>
              <a:buNone/>
            </a:pPr>
            <a:r>
              <a:rPr lang="hu-HU" b="1" dirty="0" smtClean="0">
                <a:solidFill>
                  <a:schemeClr val="accent1">
                    <a:lumMod val="75000"/>
                  </a:schemeClr>
                </a:solidFill>
              </a:rPr>
              <a:t>Pánik helyett pánikgomb</a:t>
            </a:r>
          </a:p>
          <a:p>
            <a:pPr>
              <a:buNone/>
            </a:pPr>
            <a:r>
              <a:rPr lang="hu-HU" b="1" dirty="0" smtClean="0">
                <a:solidFill>
                  <a:schemeClr val="accent1">
                    <a:lumMod val="75000"/>
                  </a:schemeClr>
                </a:solidFill>
              </a:rPr>
              <a:t>Segítség nélkül könnyű bajba kerülni a világhálón</a:t>
            </a:r>
          </a:p>
          <a:p>
            <a:pPr>
              <a:buNone/>
            </a:pPr>
            <a:r>
              <a:rPr lang="hu-HU" dirty="0" smtClean="0"/>
              <a:t>Néhány napja Budaörsön két, egymással az interneten megismerkedett lány közös öngyilkosságot követett el. Walesben 2008-ban hét fiatal végzett magával: mindannyian egy internetes közösségi oldal tagjai voltak. Angliában egy interneten ismerkedő pedofil által elkövetett gyilkosság ébresztette rá a briteket, hogy tenni kell valamit a világhálón lógó gyerekek védelmében.</a:t>
            </a:r>
          </a:p>
          <a:p>
            <a:pPr>
              <a:buNone/>
            </a:pPr>
            <a:r>
              <a:rPr lang="en-US" dirty="0" err="1" smtClean="0"/>
              <a:t>Egy</a:t>
            </a:r>
            <a:r>
              <a:rPr lang="en-US" dirty="0" smtClean="0"/>
              <a:t> </a:t>
            </a:r>
            <a:r>
              <a:rPr lang="en-US" dirty="0" err="1" smtClean="0"/>
              <a:t>vidéki</a:t>
            </a:r>
            <a:r>
              <a:rPr lang="en-US" dirty="0" smtClean="0"/>
              <a:t> </a:t>
            </a:r>
            <a:r>
              <a:rPr lang="en-US" dirty="0" err="1" smtClean="0"/>
              <a:t>nagyvárosban</a:t>
            </a:r>
            <a:r>
              <a:rPr lang="en-US" dirty="0" smtClean="0"/>
              <a:t> </a:t>
            </a:r>
            <a:r>
              <a:rPr lang="en-US" dirty="0" err="1" smtClean="0"/>
              <a:t>találkozott</a:t>
            </a:r>
            <a:r>
              <a:rPr lang="en-US" dirty="0" smtClean="0"/>
              <a:t> a </a:t>
            </a:r>
            <a:r>
              <a:rPr lang="en-US" dirty="0" err="1" smtClean="0"/>
              <a:t>következő</a:t>
            </a:r>
            <a:r>
              <a:rPr lang="en-US" dirty="0" smtClean="0"/>
              <a:t> </a:t>
            </a:r>
            <a:r>
              <a:rPr lang="en-US" dirty="0" err="1" smtClean="0"/>
              <a:t>esettel</a:t>
            </a:r>
            <a:r>
              <a:rPr lang="en-US" dirty="0" smtClean="0"/>
              <a:t>: </a:t>
            </a:r>
            <a:r>
              <a:rPr lang="en-US" dirty="0" err="1" smtClean="0"/>
              <a:t>egy</a:t>
            </a:r>
            <a:r>
              <a:rPr lang="en-US" dirty="0" smtClean="0"/>
              <a:t> 12 </a:t>
            </a:r>
            <a:r>
              <a:rPr lang="en-US" dirty="0" err="1" smtClean="0"/>
              <a:t>éves</a:t>
            </a:r>
            <a:r>
              <a:rPr lang="en-US" dirty="0" smtClean="0"/>
              <a:t> </a:t>
            </a:r>
            <a:r>
              <a:rPr lang="en-US" dirty="0" err="1" smtClean="0"/>
              <a:t>kislány</a:t>
            </a:r>
            <a:r>
              <a:rPr lang="en-US" dirty="0" smtClean="0"/>
              <a:t> </a:t>
            </a:r>
            <a:r>
              <a:rPr lang="en-US" dirty="0" err="1" smtClean="0"/>
              <a:t>az</a:t>
            </a:r>
            <a:r>
              <a:rPr lang="en-US" dirty="0" smtClean="0"/>
              <a:t> </a:t>
            </a:r>
            <a:r>
              <a:rPr lang="en-US" dirty="0" err="1" smtClean="0"/>
              <a:t>egyik</a:t>
            </a:r>
            <a:r>
              <a:rPr lang="en-US" dirty="0" smtClean="0"/>
              <a:t> </a:t>
            </a:r>
            <a:r>
              <a:rPr lang="en-US" dirty="0" err="1" smtClean="0"/>
              <a:t>közösségi</a:t>
            </a:r>
            <a:r>
              <a:rPr lang="en-US" dirty="0" smtClean="0"/>
              <a:t> </a:t>
            </a:r>
            <a:r>
              <a:rPr lang="en-US" dirty="0" err="1" smtClean="0"/>
              <a:t>oldalra</a:t>
            </a:r>
            <a:r>
              <a:rPr lang="en-US" dirty="0" smtClean="0"/>
              <a:t> </a:t>
            </a:r>
            <a:r>
              <a:rPr lang="en-US" dirty="0" err="1" smtClean="0"/>
              <a:t>nagy</a:t>
            </a:r>
            <a:r>
              <a:rPr lang="en-US" dirty="0" smtClean="0"/>
              <a:t> </a:t>
            </a:r>
            <a:r>
              <a:rPr lang="en-US" dirty="0" err="1" smtClean="0"/>
              <a:t>felbontásban</a:t>
            </a:r>
            <a:r>
              <a:rPr lang="en-US" dirty="0" smtClean="0"/>
              <a:t> </a:t>
            </a:r>
            <a:r>
              <a:rPr lang="en-US" dirty="0" err="1" smtClean="0"/>
              <a:t>feltöltötte</a:t>
            </a:r>
            <a:r>
              <a:rPr lang="en-US" dirty="0" smtClean="0"/>
              <a:t> a </a:t>
            </a:r>
            <a:r>
              <a:rPr lang="en-US" dirty="0" err="1" smtClean="0"/>
              <a:t>fényképeit</a:t>
            </a:r>
            <a:r>
              <a:rPr lang="en-US" dirty="0" smtClean="0"/>
              <a:t>. </a:t>
            </a:r>
            <a:r>
              <a:rPr lang="en-US" dirty="0" err="1" smtClean="0"/>
              <a:t>Később</a:t>
            </a:r>
            <a:r>
              <a:rPr lang="en-US" dirty="0" smtClean="0"/>
              <a:t> </a:t>
            </a:r>
            <a:r>
              <a:rPr lang="en-US" dirty="0" err="1" smtClean="0"/>
              <a:t>döbbenten</a:t>
            </a:r>
            <a:r>
              <a:rPr lang="en-US" dirty="0" smtClean="0"/>
              <a:t> </a:t>
            </a:r>
            <a:r>
              <a:rPr lang="en-US" dirty="0" err="1" smtClean="0"/>
              <a:t>látta</a:t>
            </a:r>
            <a:r>
              <a:rPr lang="en-US" dirty="0" smtClean="0"/>
              <a:t>, </a:t>
            </a:r>
            <a:r>
              <a:rPr lang="en-US" dirty="0" err="1" smtClean="0"/>
              <a:t>hogy</a:t>
            </a:r>
            <a:r>
              <a:rPr lang="en-US" dirty="0" smtClean="0"/>
              <a:t> a </a:t>
            </a:r>
            <a:r>
              <a:rPr lang="en-US" dirty="0" err="1" smtClean="0"/>
              <a:t>fotókat</a:t>
            </a:r>
            <a:r>
              <a:rPr lang="en-US" dirty="0" smtClean="0"/>
              <a:t> </a:t>
            </a:r>
            <a:r>
              <a:rPr lang="en-US" dirty="0" err="1" smtClean="0"/>
              <a:t>valaki</a:t>
            </a:r>
            <a:r>
              <a:rPr lang="en-US" dirty="0" smtClean="0"/>
              <a:t> </a:t>
            </a:r>
            <a:r>
              <a:rPr lang="en-US" dirty="0" err="1" smtClean="0"/>
              <a:t>átalakította</a:t>
            </a:r>
            <a:r>
              <a:rPr lang="en-US" dirty="0" smtClean="0"/>
              <a:t>, </a:t>
            </a:r>
            <a:r>
              <a:rPr lang="en-US" dirty="0" err="1" smtClean="0"/>
              <a:t>és</a:t>
            </a:r>
            <a:r>
              <a:rPr lang="en-US" dirty="0" smtClean="0"/>
              <a:t> </a:t>
            </a:r>
            <a:r>
              <a:rPr lang="en-US" dirty="0" err="1" smtClean="0"/>
              <a:t>az</a:t>
            </a:r>
            <a:r>
              <a:rPr lang="en-US" dirty="0" smtClean="0"/>
              <a:t> ő </a:t>
            </a:r>
            <a:r>
              <a:rPr lang="en-US" dirty="0" err="1" smtClean="0"/>
              <a:t>fejével</a:t>
            </a:r>
            <a:r>
              <a:rPr lang="en-US" dirty="0" smtClean="0"/>
              <a:t>, </a:t>
            </a:r>
            <a:r>
              <a:rPr lang="en-US" dirty="0" err="1" smtClean="0"/>
              <a:t>ám</a:t>
            </a:r>
            <a:r>
              <a:rPr lang="en-US" dirty="0" smtClean="0"/>
              <a:t> </a:t>
            </a:r>
            <a:r>
              <a:rPr lang="en-US" dirty="0" err="1" smtClean="0"/>
              <a:t>kihívó</a:t>
            </a:r>
            <a:r>
              <a:rPr lang="en-US" dirty="0" smtClean="0"/>
              <a:t> </a:t>
            </a:r>
            <a:r>
              <a:rPr lang="en-US" dirty="0" err="1" smtClean="0"/>
              <a:t>testtel</a:t>
            </a:r>
            <a:r>
              <a:rPr lang="en-US" dirty="0" smtClean="0"/>
              <a:t> </a:t>
            </a:r>
            <a:r>
              <a:rPr lang="en-US" dirty="0" err="1" smtClean="0"/>
              <a:t>kerültek</a:t>
            </a:r>
            <a:r>
              <a:rPr lang="en-US" dirty="0" smtClean="0"/>
              <a:t> </a:t>
            </a:r>
            <a:r>
              <a:rPr lang="en-US" dirty="0" err="1" smtClean="0"/>
              <a:t>vissza</a:t>
            </a:r>
            <a:r>
              <a:rPr lang="en-US" dirty="0" smtClean="0"/>
              <a:t> a </a:t>
            </a:r>
            <a:r>
              <a:rPr lang="en-US" dirty="0" err="1" smtClean="0"/>
              <a:t>saját</a:t>
            </a:r>
            <a:r>
              <a:rPr lang="en-US" dirty="0" smtClean="0"/>
              <a:t> </a:t>
            </a:r>
            <a:r>
              <a:rPr lang="en-US" dirty="0" err="1" smtClean="0"/>
              <a:t>oldalaira</a:t>
            </a:r>
            <a:r>
              <a:rPr lang="en-US" dirty="0" smtClean="0"/>
              <a:t>. </a:t>
            </a:r>
            <a:r>
              <a:rPr lang="en-US" dirty="0" err="1" smtClean="0"/>
              <a:t>Jelszavait</a:t>
            </a:r>
            <a:r>
              <a:rPr lang="en-US" dirty="0" smtClean="0"/>
              <a:t> </a:t>
            </a:r>
            <a:r>
              <a:rPr lang="en-US" dirty="0" err="1" smtClean="0"/>
              <a:t>megváltoztatták</a:t>
            </a:r>
            <a:r>
              <a:rPr lang="en-US" dirty="0" smtClean="0"/>
              <a:t>, </a:t>
            </a:r>
            <a:r>
              <a:rPr lang="en-US" dirty="0" err="1" smtClean="0"/>
              <a:t>nem</a:t>
            </a:r>
            <a:r>
              <a:rPr lang="en-US" dirty="0" smtClean="0"/>
              <a:t> </a:t>
            </a:r>
            <a:r>
              <a:rPr lang="en-US" dirty="0" err="1" smtClean="0"/>
              <a:t>tudott</a:t>
            </a:r>
            <a:r>
              <a:rPr lang="en-US" dirty="0" smtClean="0"/>
              <a:t> </a:t>
            </a:r>
            <a:r>
              <a:rPr lang="en-US" dirty="0" err="1" smtClean="0"/>
              <a:t>belépni</a:t>
            </a:r>
            <a:r>
              <a:rPr lang="en-US" dirty="0" smtClean="0"/>
              <a:t>, </a:t>
            </a:r>
            <a:r>
              <a:rPr lang="en-US" dirty="0" err="1" smtClean="0"/>
              <a:t>hogy</a:t>
            </a:r>
            <a:r>
              <a:rPr lang="en-US" dirty="0" smtClean="0"/>
              <a:t> </a:t>
            </a:r>
            <a:r>
              <a:rPr lang="en-US" dirty="0" err="1" smtClean="0"/>
              <a:t>törölje</a:t>
            </a:r>
            <a:r>
              <a:rPr lang="en-US" dirty="0" smtClean="0"/>
              <a:t> a </a:t>
            </a:r>
            <a:r>
              <a:rPr lang="en-US" dirty="0" err="1" smtClean="0"/>
              <a:t>képeket</a:t>
            </a:r>
            <a:r>
              <a:rPr lang="en-US" dirty="0" smtClean="0"/>
              <a:t>. </a:t>
            </a:r>
            <a:r>
              <a:rPr lang="en-US" dirty="0" err="1" smtClean="0"/>
              <a:t>Hetekig</a:t>
            </a:r>
            <a:r>
              <a:rPr lang="en-US" dirty="0" smtClean="0"/>
              <a:t> </a:t>
            </a:r>
            <a:r>
              <a:rPr lang="en-US" dirty="0" err="1" smtClean="0"/>
              <a:t>nem</a:t>
            </a:r>
            <a:r>
              <a:rPr lang="en-US" dirty="0" smtClean="0"/>
              <a:t> </a:t>
            </a:r>
            <a:r>
              <a:rPr lang="en-US" dirty="0" err="1" smtClean="0"/>
              <a:t>mert</a:t>
            </a:r>
            <a:r>
              <a:rPr lang="en-US" dirty="0" smtClean="0"/>
              <a:t> a </a:t>
            </a:r>
            <a:r>
              <a:rPr lang="en-US" dirty="0" err="1" smtClean="0"/>
              <a:t>felnőtteknek</a:t>
            </a:r>
            <a:r>
              <a:rPr lang="en-US" dirty="0" smtClean="0"/>
              <a:t> </a:t>
            </a:r>
            <a:r>
              <a:rPr lang="en-US" dirty="0" err="1" smtClean="0"/>
              <a:t>szólni</a:t>
            </a:r>
            <a:r>
              <a:rPr lang="en-US" dirty="0" smtClean="0"/>
              <a:t> </a:t>
            </a:r>
            <a:r>
              <a:rPr lang="en-US" dirty="0" err="1" smtClean="0"/>
              <a:t>az</a:t>
            </a:r>
            <a:r>
              <a:rPr lang="en-US" dirty="0" smtClean="0"/>
              <a:t> </a:t>
            </a:r>
            <a:r>
              <a:rPr lang="en-US" dirty="0" err="1" smtClean="0"/>
              <a:t>ügyről</a:t>
            </a:r>
            <a:r>
              <a:rPr lang="en-US" dirty="0" smtClean="0"/>
              <a:t>, </a:t>
            </a:r>
            <a:r>
              <a:rPr lang="en-US" dirty="0" err="1" smtClean="0"/>
              <a:t>végül</a:t>
            </a:r>
            <a:r>
              <a:rPr lang="en-US" dirty="0" smtClean="0"/>
              <a:t> </a:t>
            </a:r>
            <a:r>
              <a:rPr lang="en-US" dirty="0" err="1" smtClean="0"/>
              <a:t>mégis</a:t>
            </a:r>
            <a:r>
              <a:rPr lang="en-US" dirty="0" smtClean="0"/>
              <a:t> </a:t>
            </a:r>
            <a:r>
              <a:rPr lang="en-US" dirty="0" err="1" smtClean="0"/>
              <a:t>szólt</a:t>
            </a:r>
            <a:r>
              <a:rPr lang="en-US" dirty="0" smtClean="0"/>
              <a:t> </a:t>
            </a:r>
            <a:r>
              <a:rPr lang="en-US" dirty="0" err="1" smtClean="0"/>
              <a:t>az</a:t>
            </a:r>
            <a:r>
              <a:rPr lang="en-US" dirty="0" smtClean="0"/>
              <a:t> </a:t>
            </a:r>
            <a:r>
              <a:rPr lang="en-US" dirty="0" err="1" smtClean="0"/>
              <a:t>osztályfőnökének</a:t>
            </a:r>
            <a:r>
              <a:rPr lang="en-US" dirty="0" smtClean="0"/>
              <a:t>, </a:t>
            </a:r>
            <a:r>
              <a:rPr lang="en-US" dirty="0" err="1" smtClean="0"/>
              <a:t>aki</a:t>
            </a:r>
            <a:r>
              <a:rPr lang="en-US" dirty="0" smtClean="0"/>
              <a:t> </a:t>
            </a:r>
            <a:r>
              <a:rPr lang="en-US" dirty="0" err="1" smtClean="0"/>
              <a:t>segített</a:t>
            </a:r>
            <a:r>
              <a:rPr lang="en-US" dirty="0" smtClean="0"/>
              <a:t> is. A </a:t>
            </a:r>
            <a:r>
              <a:rPr lang="en-US" dirty="0" err="1" smtClean="0"/>
              <a:t>káros</a:t>
            </a:r>
            <a:r>
              <a:rPr lang="en-US" dirty="0" smtClean="0"/>
              <a:t> </a:t>
            </a:r>
            <a:r>
              <a:rPr lang="en-US" dirty="0" err="1" smtClean="0"/>
              <a:t>tartalmat</a:t>
            </a:r>
            <a:r>
              <a:rPr lang="en-US" dirty="0" smtClean="0"/>
              <a:t> a </a:t>
            </a:r>
            <a:r>
              <a:rPr lang="en-US" dirty="0" err="1" smtClean="0"/>
              <a:t>szolgáltatóval</a:t>
            </a:r>
            <a:r>
              <a:rPr lang="en-US" dirty="0" smtClean="0"/>
              <a:t> </a:t>
            </a:r>
            <a:r>
              <a:rPr lang="en-US" dirty="0" err="1" smtClean="0"/>
              <a:t>levetették</a:t>
            </a:r>
            <a:r>
              <a:rPr lang="en-US" dirty="0" smtClean="0"/>
              <a:t>, de a </a:t>
            </a:r>
            <a:r>
              <a:rPr lang="en-US" dirty="0" err="1" smtClean="0"/>
              <a:t>lányt</a:t>
            </a:r>
            <a:r>
              <a:rPr lang="en-US" dirty="0" smtClean="0"/>
              <a:t> </a:t>
            </a:r>
            <a:r>
              <a:rPr lang="en-US" dirty="0" err="1" smtClean="0"/>
              <a:t>nagy</a:t>
            </a:r>
            <a:r>
              <a:rPr lang="en-US" dirty="0" smtClean="0"/>
              <a:t> </a:t>
            </a:r>
            <a:r>
              <a:rPr lang="en-US" dirty="0" err="1" smtClean="0"/>
              <a:t>lelki</a:t>
            </a:r>
            <a:r>
              <a:rPr lang="en-US" dirty="0" smtClean="0"/>
              <a:t> </a:t>
            </a:r>
            <a:r>
              <a:rPr lang="en-US" dirty="0" err="1" smtClean="0"/>
              <a:t>megrázkódtatás</a:t>
            </a:r>
            <a:r>
              <a:rPr lang="en-US" dirty="0" smtClean="0"/>
              <a:t> </a:t>
            </a:r>
            <a:r>
              <a:rPr lang="en-US" dirty="0" err="1" smtClean="0"/>
              <a:t>érte</a:t>
            </a:r>
            <a:r>
              <a:rPr lang="en-US" dirty="0" smtClean="0"/>
              <a:t>.</a:t>
            </a:r>
            <a:endParaRPr lang="hu-HU" dirty="0" smtClean="0"/>
          </a:p>
          <a:p>
            <a:pPr>
              <a:buNone/>
            </a:pPr>
            <a:endParaRPr lang="hu-HU" dirty="0" smtClean="0"/>
          </a:p>
          <a:p>
            <a:pPr>
              <a:buNone/>
            </a:pPr>
            <a:r>
              <a:rPr lang="hu-HU" dirty="0" err="1" smtClean="0"/>
              <a:t>Harle</a:t>
            </a:r>
            <a:r>
              <a:rPr lang="hu-HU" dirty="0" smtClean="0"/>
              <a:t> Tamás: Népszabadság 2011. július 9. </a:t>
            </a:r>
          </a:p>
          <a:p>
            <a:pPr>
              <a:buNone/>
            </a:pPr>
            <a:endParaRPr lang="hu-H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648072"/>
          </a:xfrm>
        </p:spPr>
        <p:txBody>
          <a:bodyPr>
            <a:normAutofit fontScale="90000"/>
          </a:bodyPr>
          <a:lstStyle/>
          <a:p>
            <a:pPr algn="ctr"/>
            <a:r>
              <a:rPr lang="hu-HU" b="1" dirty="0" smtClean="0"/>
              <a:t>Segítségkérés, segítségnyújtás</a:t>
            </a:r>
            <a:endParaRPr lang="hu-HU" b="1" dirty="0"/>
          </a:p>
        </p:txBody>
      </p:sp>
      <p:sp>
        <p:nvSpPr>
          <p:cNvPr id="3" name="Tartalom helye 2"/>
          <p:cNvSpPr>
            <a:spLocks noGrp="1"/>
          </p:cNvSpPr>
          <p:nvPr>
            <p:ph idx="1"/>
          </p:nvPr>
        </p:nvSpPr>
        <p:spPr>
          <a:xfrm>
            <a:off x="457200" y="1268760"/>
            <a:ext cx="8229600" cy="5328592"/>
          </a:xfrm>
        </p:spPr>
        <p:txBody>
          <a:bodyPr>
            <a:normAutofit fontScale="70000" lnSpcReduction="20000"/>
          </a:bodyPr>
          <a:lstStyle/>
          <a:p>
            <a:pPr>
              <a:buNone/>
            </a:pPr>
            <a:r>
              <a:rPr lang="hu-HU" dirty="0" smtClean="0"/>
              <a:t>Hasznos weboldalak:</a:t>
            </a:r>
          </a:p>
          <a:p>
            <a:pPr>
              <a:buNone/>
            </a:pPr>
            <a:r>
              <a:rPr lang="hu-HU" b="1" dirty="0" err="1" smtClean="0">
                <a:solidFill>
                  <a:schemeClr val="accent1">
                    <a:lumMod val="75000"/>
                  </a:schemeClr>
                </a:solidFill>
              </a:rPr>
              <a:t>www.saferinternet.org</a:t>
            </a:r>
            <a:r>
              <a:rPr lang="hu-HU" b="1" dirty="0" smtClean="0">
                <a:solidFill>
                  <a:schemeClr val="accent1">
                    <a:lumMod val="75000"/>
                  </a:schemeClr>
                </a:solidFill>
              </a:rPr>
              <a:t>; </a:t>
            </a:r>
            <a:r>
              <a:rPr lang="hu-HU" b="1" dirty="0" err="1" smtClean="0">
                <a:solidFill>
                  <a:schemeClr val="accent1">
                    <a:lumMod val="75000"/>
                  </a:schemeClr>
                </a:solidFill>
              </a:rPr>
              <a:t>www.baratsagosinternet.hu</a:t>
            </a:r>
            <a:r>
              <a:rPr lang="hu-HU" b="1" dirty="0" smtClean="0">
                <a:solidFill>
                  <a:schemeClr val="accent1">
                    <a:lumMod val="75000"/>
                  </a:schemeClr>
                </a:solidFill>
              </a:rPr>
              <a:t>; </a:t>
            </a:r>
            <a:r>
              <a:rPr lang="hu-HU" b="1" dirty="0" err="1" smtClean="0">
                <a:solidFill>
                  <a:schemeClr val="accent1">
                    <a:lumMod val="75000"/>
                  </a:schemeClr>
                </a:solidFill>
              </a:rPr>
              <a:t>www.internethotline.hu</a:t>
            </a:r>
            <a:r>
              <a:rPr lang="hu-HU" b="1" dirty="0" smtClean="0">
                <a:solidFill>
                  <a:schemeClr val="accent1">
                    <a:lumMod val="75000"/>
                  </a:schemeClr>
                </a:solidFill>
              </a:rPr>
              <a:t>; </a:t>
            </a:r>
            <a:r>
              <a:rPr lang="hu-HU" b="1" dirty="0" err="1" smtClean="0">
                <a:solidFill>
                  <a:schemeClr val="accent1">
                    <a:lumMod val="75000"/>
                  </a:schemeClr>
                </a:solidFill>
              </a:rPr>
              <a:t>www.biztonsagosbongeszes.hu</a:t>
            </a:r>
            <a:r>
              <a:rPr lang="en-US" b="1" dirty="0" smtClean="0">
                <a:solidFill>
                  <a:schemeClr val="accent1">
                    <a:lumMod val="75000"/>
                  </a:schemeClr>
                </a:solidFill>
              </a:rPr>
              <a:t> </a:t>
            </a:r>
            <a:r>
              <a:rPr lang="hu-HU" b="1" dirty="0" err="1" smtClean="0">
                <a:solidFill>
                  <a:schemeClr val="accent1">
                    <a:lumMod val="75000"/>
                  </a:schemeClr>
                </a:solidFill>
              </a:rPr>
              <a:t>www.kek-vonal.hu</a:t>
            </a:r>
            <a:r>
              <a:rPr lang="hu-HU" b="1" dirty="0" smtClean="0">
                <a:solidFill>
                  <a:schemeClr val="accent1">
                    <a:lumMod val="75000"/>
                  </a:schemeClr>
                </a:solidFill>
              </a:rPr>
              <a:t>; </a:t>
            </a:r>
            <a:r>
              <a:rPr lang="hu-HU" b="1" dirty="0" err="1" smtClean="0">
                <a:solidFill>
                  <a:schemeClr val="accent1">
                    <a:lumMod val="75000"/>
                  </a:schemeClr>
                </a:solidFill>
              </a:rPr>
              <a:t>www.egyszervolt.hu</a:t>
            </a:r>
            <a:r>
              <a:rPr lang="hu-HU" b="1" dirty="0" smtClean="0">
                <a:solidFill>
                  <a:schemeClr val="accent1">
                    <a:lumMod val="75000"/>
                  </a:schemeClr>
                </a:solidFill>
              </a:rPr>
              <a:t>; </a:t>
            </a:r>
            <a:r>
              <a:rPr lang="hu-HU" b="1" dirty="0" err="1" smtClean="0">
                <a:solidFill>
                  <a:schemeClr val="accent1">
                    <a:lumMod val="75000"/>
                  </a:schemeClr>
                </a:solidFill>
              </a:rPr>
              <a:t>www.ngysz.hu</a:t>
            </a:r>
            <a:r>
              <a:rPr lang="hu-HU" b="1" dirty="0" smtClean="0">
                <a:solidFill>
                  <a:schemeClr val="accent1">
                    <a:lumMod val="75000"/>
                  </a:schemeClr>
                </a:solidFill>
              </a:rPr>
              <a:t>; </a:t>
            </a:r>
            <a:r>
              <a:rPr lang="hu-HU" b="1" dirty="0" err="1" smtClean="0">
                <a:solidFill>
                  <a:schemeClr val="accent1">
                    <a:lumMod val="75000"/>
                  </a:schemeClr>
                </a:solidFill>
              </a:rPr>
              <a:t>www.surveymonkey.com</a:t>
            </a:r>
            <a:r>
              <a:rPr lang="hu-HU" b="1" dirty="0" smtClean="0">
                <a:solidFill>
                  <a:schemeClr val="accent1">
                    <a:lumMod val="75000"/>
                  </a:schemeClr>
                </a:solidFill>
              </a:rPr>
              <a:t>/s/</a:t>
            </a:r>
            <a:r>
              <a:rPr lang="hu-HU" b="1" dirty="0" err="1" smtClean="0">
                <a:solidFill>
                  <a:schemeClr val="accent1">
                    <a:lumMod val="75000"/>
                  </a:schemeClr>
                </a:solidFill>
              </a:rPr>
              <a:t>segelygomb</a:t>
            </a:r>
            <a:r>
              <a:rPr lang="hu-HU" b="1" dirty="0" smtClean="0">
                <a:solidFill>
                  <a:schemeClr val="accent1">
                    <a:lumMod val="75000"/>
                  </a:schemeClr>
                </a:solidFill>
              </a:rPr>
              <a:t>;</a:t>
            </a:r>
            <a:r>
              <a:rPr lang="hu-HU" b="1" dirty="0" err="1" smtClean="0">
                <a:solidFill>
                  <a:schemeClr val="accent1">
                    <a:lumMod val="75000"/>
                  </a:schemeClr>
                </a:solidFill>
              </a:rPr>
              <a:t>www.microsoft.com</a:t>
            </a:r>
            <a:r>
              <a:rPr lang="hu-HU" b="1" dirty="0" smtClean="0">
                <a:solidFill>
                  <a:schemeClr val="accent1">
                    <a:lumMod val="75000"/>
                  </a:schemeClr>
                </a:solidFill>
              </a:rPr>
              <a:t>/hun/</a:t>
            </a:r>
            <a:r>
              <a:rPr lang="hu-HU" b="1" dirty="0" err="1" smtClean="0">
                <a:solidFill>
                  <a:schemeClr val="accent1">
                    <a:lumMod val="75000"/>
                  </a:schemeClr>
                </a:solidFill>
              </a:rPr>
              <a:t>biztonsag</a:t>
            </a:r>
            <a:r>
              <a:rPr lang="hu-HU" b="1" dirty="0" smtClean="0">
                <a:solidFill>
                  <a:schemeClr val="accent1">
                    <a:lumMod val="75000"/>
                  </a:schemeClr>
                </a:solidFill>
              </a:rPr>
              <a:t>/; </a:t>
            </a:r>
            <a:r>
              <a:rPr lang="hu-HU" b="1" dirty="0" err="1" smtClean="0">
                <a:solidFill>
                  <a:schemeClr val="accent1">
                    <a:lumMod val="75000"/>
                  </a:schemeClr>
                </a:solidFill>
              </a:rPr>
              <a:t>www.answers.microsoft.com</a:t>
            </a:r>
            <a:r>
              <a:rPr lang="hu-HU" b="1" dirty="0" smtClean="0">
                <a:solidFill>
                  <a:schemeClr val="accent1">
                    <a:lumMod val="75000"/>
                  </a:schemeClr>
                </a:solidFill>
              </a:rPr>
              <a:t>/hu-hu</a:t>
            </a:r>
          </a:p>
          <a:p>
            <a:pPr>
              <a:buNone/>
            </a:pPr>
            <a:endParaRPr lang="hu-HU" dirty="0" smtClean="0">
              <a:solidFill>
                <a:schemeClr val="accent1">
                  <a:lumMod val="75000"/>
                </a:schemeClr>
              </a:solidFill>
            </a:endParaRPr>
          </a:p>
          <a:p>
            <a:pPr>
              <a:buNone/>
            </a:pPr>
            <a:r>
              <a:rPr lang="hu-HU" dirty="0" smtClean="0">
                <a:solidFill>
                  <a:schemeClr val="accent1">
                    <a:lumMod val="75000"/>
                  </a:schemeClr>
                </a:solidFill>
              </a:rPr>
              <a:t>(</a:t>
            </a:r>
            <a:r>
              <a:rPr lang="hu-HU" b="1" i="1" dirty="0" smtClean="0"/>
              <a:t>Ságvári Bence</a:t>
            </a:r>
            <a:r>
              <a:rPr lang="hu-HU" dirty="0" smtClean="0"/>
              <a:t> – szociológus, az MTA Társadalomtudományi Kutatóközpont munkatársa  az internet, média és telekommunikáció területén  júl. 24-én a Kossuth Rádióban nyilatkozta , hogy a Skandináv országokban nagyobb a veszély, mint nálunk. 100 gyerekből 2-nél jelentkezik nem kívánt tartalom. Megdöbbentette, hogy a felmérések alapján a szülők jobban félnek ettől a veszélytől, mint szex, alkohol, drog problémától.</a:t>
            </a:r>
          </a:p>
          <a:p>
            <a:pPr>
              <a:buNone/>
            </a:pPr>
            <a:endParaRPr lang="hu-HU" dirty="0" smtClean="0"/>
          </a:p>
          <a:p>
            <a:pPr>
              <a:buNone/>
            </a:pPr>
            <a:r>
              <a:rPr lang="hu-HU" b="1" dirty="0" err="1" smtClean="0">
                <a:solidFill>
                  <a:schemeClr val="accent1">
                    <a:lumMod val="75000"/>
                  </a:schemeClr>
                </a:solidFill>
              </a:rPr>
              <a:t>internethotline.hu</a:t>
            </a:r>
            <a:endParaRPr lang="hu-HU" b="1" dirty="0" smtClean="0">
              <a:solidFill>
                <a:schemeClr val="accent1">
                  <a:lumMod val="75000"/>
                </a:schemeClr>
              </a:solidFill>
            </a:endParaRPr>
          </a:p>
          <a:p>
            <a:pPr>
              <a:buNone/>
            </a:pPr>
            <a:r>
              <a:rPr lang="hu-HU" dirty="0" smtClean="0"/>
              <a:t>E</a:t>
            </a:r>
            <a:r>
              <a:rPr lang="en-US" dirty="0" err="1" smtClean="0"/>
              <a:t>zen</a:t>
            </a:r>
            <a:r>
              <a:rPr lang="hu-HU" dirty="0" smtClean="0"/>
              <a:t> </a:t>
            </a:r>
            <a:r>
              <a:rPr lang="en-US" dirty="0" smtClean="0"/>
              <a:t> a </a:t>
            </a:r>
            <a:r>
              <a:rPr lang="en-US" dirty="0" err="1" smtClean="0"/>
              <a:t>honlapon</a:t>
            </a:r>
            <a:r>
              <a:rPr lang="en-US" dirty="0" smtClean="0"/>
              <a:t> </a:t>
            </a:r>
            <a:r>
              <a:rPr lang="hu-HU" dirty="0" smtClean="0"/>
              <a:t>lehet bejelenteni</a:t>
            </a:r>
            <a:r>
              <a:rPr lang="en-US" dirty="0" smtClean="0"/>
              <a:t> a </a:t>
            </a:r>
            <a:r>
              <a:rPr lang="en-US" dirty="0" err="1" smtClean="0"/>
              <a:t>világhálón</a:t>
            </a:r>
            <a:r>
              <a:rPr lang="en-US" dirty="0" smtClean="0"/>
              <a:t> </a:t>
            </a:r>
            <a:r>
              <a:rPr lang="en-US" dirty="0" err="1" smtClean="0"/>
              <a:t>található</a:t>
            </a:r>
            <a:r>
              <a:rPr lang="en-US" dirty="0" smtClean="0"/>
              <a:t> </a:t>
            </a:r>
            <a:r>
              <a:rPr lang="en-US" dirty="0" err="1" smtClean="0"/>
              <a:t>jogellenes</a:t>
            </a:r>
            <a:r>
              <a:rPr lang="en-US" dirty="0" smtClean="0"/>
              <a:t>, </a:t>
            </a:r>
            <a:r>
              <a:rPr lang="en-US" dirty="0" err="1" smtClean="0"/>
              <a:t>illetve</a:t>
            </a:r>
            <a:r>
              <a:rPr lang="en-US" dirty="0" smtClean="0"/>
              <a:t> </a:t>
            </a:r>
            <a:r>
              <a:rPr lang="en-US" dirty="0" err="1" smtClean="0"/>
              <a:t>kiskorúak</a:t>
            </a:r>
            <a:r>
              <a:rPr lang="en-US" dirty="0" smtClean="0"/>
              <a:t> </a:t>
            </a:r>
            <a:r>
              <a:rPr lang="en-US" dirty="0" err="1" smtClean="0"/>
              <a:t>számára</a:t>
            </a:r>
            <a:r>
              <a:rPr lang="en-US" dirty="0" smtClean="0"/>
              <a:t> </a:t>
            </a:r>
            <a:r>
              <a:rPr lang="en-US" dirty="0" err="1" smtClean="0"/>
              <a:t>káros</a:t>
            </a:r>
            <a:r>
              <a:rPr lang="en-US" dirty="0" smtClean="0"/>
              <a:t> </a:t>
            </a:r>
            <a:r>
              <a:rPr lang="en-US" dirty="0" err="1" smtClean="0"/>
              <a:t>tartalmakat</a:t>
            </a:r>
            <a:r>
              <a:rPr lang="en-US" dirty="0" smtClean="0"/>
              <a:t>. </a:t>
            </a:r>
            <a:r>
              <a:rPr lang="en-US" dirty="0" err="1" smtClean="0"/>
              <a:t>Az</a:t>
            </a:r>
            <a:r>
              <a:rPr lang="en-US" dirty="0" smtClean="0"/>
              <a:t> </a:t>
            </a:r>
            <a:r>
              <a:rPr lang="en-US" dirty="0" err="1" smtClean="0"/>
              <a:t>oldalon</a:t>
            </a:r>
            <a:r>
              <a:rPr lang="en-US" dirty="0" smtClean="0"/>
              <a:t> </a:t>
            </a:r>
            <a:r>
              <a:rPr lang="en-US" dirty="0" err="1" smtClean="0"/>
              <a:t>ezenkívül</a:t>
            </a:r>
            <a:r>
              <a:rPr lang="en-US" dirty="0" smtClean="0"/>
              <a:t> </a:t>
            </a:r>
            <a:r>
              <a:rPr lang="en-US" dirty="0" err="1" smtClean="0"/>
              <a:t>hasznos</a:t>
            </a:r>
            <a:r>
              <a:rPr lang="en-US" dirty="0" smtClean="0"/>
              <a:t> </a:t>
            </a:r>
            <a:r>
              <a:rPr lang="en-US" dirty="0" err="1" smtClean="0"/>
              <a:t>tanácso</a:t>
            </a:r>
            <a:r>
              <a:rPr lang="hu-HU" dirty="0" smtClean="0"/>
              <a:t>k</a:t>
            </a:r>
            <a:r>
              <a:rPr lang="en-US" dirty="0" smtClean="0"/>
              <a:t>, </a:t>
            </a:r>
            <a:r>
              <a:rPr lang="en-US" dirty="0" err="1" smtClean="0"/>
              <a:t>érdekes</a:t>
            </a:r>
            <a:r>
              <a:rPr lang="en-US" dirty="0" smtClean="0"/>
              <a:t> </a:t>
            </a:r>
            <a:r>
              <a:rPr lang="en-US" dirty="0" err="1" smtClean="0"/>
              <a:t>információk</a:t>
            </a:r>
            <a:r>
              <a:rPr lang="en-US" dirty="0" smtClean="0"/>
              <a:t> </a:t>
            </a:r>
            <a:r>
              <a:rPr lang="en-US" dirty="0" err="1" smtClean="0"/>
              <a:t>találhat</a:t>
            </a:r>
            <a:r>
              <a:rPr lang="hu-HU" dirty="0" smtClean="0"/>
              <a:t>óak</a:t>
            </a:r>
            <a:r>
              <a:rPr lang="en-US" dirty="0" smtClean="0"/>
              <a:t> a </a:t>
            </a:r>
            <a:r>
              <a:rPr lang="en-US" dirty="0" err="1" smtClean="0"/>
              <a:t>biztonságos</a:t>
            </a:r>
            <a:r>
              <a:rPr lang="en-US" dirty="0" smtClean="0"/>
              <a:t> </a:t>
            </a:r>
            <a:r>
              <a:rPr lang="en-US" dirty="0" err="1" smtClean="0"/>
              <a:t>internethasználatról</a:t>
            </a:r>
            <a:r>
              <a:rPr lang="en-US" dirty="0" smtClean="0"/>
              <a:t> </a:t>
            </a:r>
            <a:r>
              <a:rPr lang="en-US" dirty="0" err="1" smtClean="0"/>
              <a:t>és</a:t>
            </a:r>
            <a:r>
              <a:rPr lang="en-US" dirty="0" smtClean="0"/>
              <a:t> a </a:t>
            </a:r>
            <a:r>
              <a:rPr lang="en-US" dirty="0" err="1" smtClean="0"/>
              <a:t>tudatos</a:t>
            </a:r>
            <a:r>
              <a:rPr lang="en-US" dirty="0" smtClean="0"/>
              <a:t> </a:t>
            </a:r>
            <a:r>
              <a:rPr lang="en-US" dirty="0" err="1" smtClean="0"/>
              <a:t>médiafogyasztásról</a:t>
            </a:r>
            <a:r>
              <a:rPr lang="en-US" dirty="0" smtClean="0"/>
              <a:t>.</a:t>
            </a:r>
            <a:endParaRPr lang="hu-HU" dirty="0" smtClean="0"/>
          </a:p>
          <a:p>
            <a:pPr>
              <a:buNone/>
            </a:pPr>
            <a:endParaRPr lang="hu-HU" dirty="0" smtClean="0">
              <a:solidFill>
                <a:schemeClr val="accent1">
                  <a:lumMod val="75000"/>
                </a:schemeClr>
              </a:solidFill>
            </a:endParaRPr>
          </a:p>
          <a:p>
            <a:pPr>
              <a:buNone/>
            </a:pPr>
            <a:endParaRPr lang="hu-HU" dirty="0">
              <a:solidFill>
                <a:schemeClr val="accent1">
                  <a:lumMod val="7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48680"/>
            <a:ext cx="8229600" cy="1224136"/>
          </a:xfrm>
        </p:spPr>
        <p:txBody>
          <a:bodyPr>
            <a:normAutofit fontScale="90000"/>
          </a:bodyPr>
          <a:lstStyle/>
          <a:p>
            <a:pPr algn="ctr"/>
            <a:r>
              <a:rPr lang="hu-HU" sz="3200" b="1" dirty="0" smtClean="0"/>
              <a:t/>
            </a:r>
            <a:br>
              <a:rPr lang="hu-HU" sz="3200" b="1" dirty="0" smtClean="0"/>
            </a:br>
            <a:r>
              <a:rPr lang="hu-HU" sz="2700" b="1" dirty="0" smtClean="0"/>
              <a:t>A kultúraváltás, a közösségi oldalakon való megosztás </a:t>
            </a:r>
            <a:br>
              <a:rPr lang="hu-HU" sz="2700" b="1" dirty="0" smtClean="0"/>
            </a:br>
            <a:r>
              <a:rPr lang="hu-HU" sz="2800" dirty="0" smtClean="0"/>
              <a:t> </a:t>
            </a:r>
            <a:r>
              <a:rPr lang="hu-HU" sz="2200" dirty="0" smtClean="0"/>
              <a:t>(Az írás elterjedésekor ugyanúgy aggódott az emberiség az elbutulás miatt (Szókratész), mint most a digitális korban – cserébe logikai elemző gondolkodás lépett (évszázad-évtized;Dr. Gyarmati Éva).</a:t>
            </a:r>
            <a:endParaRPr lang="hu-HU" sz="2200" b="1" dirty="0"/>
          </a:p>
        </p:txBody>
      </p:sp>
      <p:sp>
        <p:nvSpPr>
          <p:cNvPr id="3" name="Szöveg helye 2"/>
          <p:cNvSpPr>
            <a:spLocks noGrp="1"/>
          </p:cNvSpPr>
          <p:nvPr>
            <p:ph type="body" idx="1"/>
          </p:nvPr>
        </p:nvSpPr>
        <p:spPr>
          <a:xfrm>
            <a:off x="457200" y="1700808"/>
            <a:ext cx="4042792" cy="432048"/>
          </a:xfrm>
        </p:spPr>
        <p:txBody>
          <a:bodyPr/>
          <a:lstStyle/>
          <a:p>
            <a:pPr algn="ctr"/>
            <a:r>
              <a:rPr lang="hu-HU" dirty="0" smtClean="0"/>
              <a:t>előnyei</a:t>
            </a:r>
            <a:endParaRPr lang="hu-HU" dirty="0"/>
          </a:p>
        </p:txBody>
      </p:sp>
      <p:sp>
        <p:nvSpPr>
          <p:cNvPr id="4" name="Szöveg helye 3"/>
          <p:cNvSpPr>
            <a:spLocks noGrp="1"/>
          </p:cNvSpPr>
          <p:nvPr>
            <p:ph type="body" sz="half" idx="3"/>
          </p:nvPr>
        </p:nvSpPr>
        <p:spPr>
          <a:xfrm>
            <a:off x="4645025" y="1700808"/>
            <a:ext cx="4041775" cy="576064"/>
          </a:xfrm>
        </p:spPr>
        <p:txBody>
          <a:bodyPr/>
          <a:lstStyle/>
          <a:p>
            <a:pPr algn="ctr"/>
            <a:r>
              <a:rPr lang="hu-HU" dirty="0" smtClean="0"/>
              <a:t>hátrányai</a:t>
            </a:r>
            <a:endParaRPr lang="hu-HU" dirty="0"/>
          </a:p>
        </p:txBody>
      </p:sp>
      <p:sp>
        <p:nvSpPr>
          <p:cNvPr id="5" name="Tartalom helye 4"/>
          <p:cNvSpPr>
            <a:spLocks noGrp="1"/>
          </p:cNvSpPr>
          <p:nvPr>
            <p:ph sz="quarter" idx="2"/>
          </p:nvPr>
        </p:nvSpPr>
        <p:spPr>
          <a:xfrm>
            <a:off x="457200" y="2132856"/>
            <a:ext cx="4040188" cy="4227464"/>
          </a:xfrm>
        </p:spPr>
        <p:txBody>
          <a:bodyPr>
            <a:normAutofit fontScale="77500" lnSpcReduction="20000"/>
          </a:bodyPr>
          <a:lstStyle/>
          <a:p>
            <a:r>
              <a:rPr lang="hu-HU" dirty="0" smtClean="0"/>
              <a:t>A gyerekek agya hozzászokik, hogy vizuálisan rettentő sok információt dolgozzon fel.</a:t>
            </a:r>
          </a:p>
          <a:p>
            <a:r>
              <a:rPr lang="hu-HU" dirty="0" smtClean="0"/>
              <a:t>Könnyedén kezelnek nagy ingertömegeket, gyorsabban tudnak dönteni, hamar kiismerik a különböző helyzetekben magukat, és szimultán képesek több tevékenységet folytatni.</a:t>
            </a:r>
          </a:p>
          <a:p>
            <a:r>
              <a:rPr lang="hu-HU" dirty="0" smtClean="0"/>
              <a:t>Ma az elemző gondolkodás szorul háttérbe és jön (újra) az egészleges, az élményeket elsősorban vizuálisan megragadó gondolkodás, mint az írás előtt. (nem +, -, más…)</a:t>
            </a:r>
          </a:p>
          <a:p>
            <a:r>
              <a:rPr lang="hu-HU" dirty="0" smtClean="0"/>
              <a:t>Nem okosabbak lettek a gyerekek, csak másként tudnak tanulni.</a:t>
            </a:r>
          </a:p>
          <a:p>
            <a:r>
              <a:rPr lang="hu-HU" dirty="0" smtClean="0"/>
              <a:t>A vizuális észlelésük gyorsabb és pontosabb, mint az idősebbeké. Képesek párhuzamosan több ingerre figyelni (Dr. Földes Petra).</a:t>
            </a:r>
          </a:p>
          <a:p>
            <a:endParaRPr lang="hu-HU" dirty="0"/>
          </a:p>
        </p:txBody>
      </p:sp>
      <p:sp>
        <p:nvSpPr>
          <p:cNvPr id="6" name="Tartalom helye 5"/>
          <p:cNvSpPr>
            <a:spLocks noGrp="1"/>
          </p:cNvSpPr>
          <p:nvPr>
            <p:ph sz="quarter" idx="4"/>
          </p:nvPr>
        </p:nvSpPr>
        <p:spPr>
          <a:xfrm>
            <a:off x="4645025" y="2132856"/>
            <a:ext cx="4041775" cy="4536504"/>
          </a:xfrm>
        </p:spPr>
        <p:txBody>
          <a:bodyPr>
            <a:normAutofit fontScale="77500" lnSpcReduction="20000"/>
          </a:bodyPr>
          <a:lstStyle/>
          <a:p>
            <a:r>
              <a:rPr lang="hu-HU" dirty="0" smtClean="0"/>
              <a:t>Miután minden információt könnyen elérnek, azok megjegyzésére már szinte egyáltalán nincsen szükségük. Az emlékezőképesség így rohamosan romlik.</a:t>
            </a:r>
          </a:p>
          <a:p>
            <a:r>
              <a:rPr lang="hu-HU" dirty="0" smtClean="0"/>
              <a:t>Olvasás nem ugyanaz. A neten úgynevezett korlátozott kódokkal találkozunk. Sok kép, kevés szöveg (olv. romlik SMS, kommentek, chatezés). Ó Ciceró, Vörösmarty, Arany! (Sok minden leegyszerűsödik: Pik-pik… vicc, üdítő képét küldik üdítő helyett, más a süti recept!)</a:t>
            </a:r>
          </a:p>
          <a:p>
            <a:r>
              <a:rPr lang="hu-HU" b="1" dirty="0" smtClean="0"/>
              <a:t>Sajátos  érzékelés, sajátos  idegrendszer, sajátos gondolkodás; </a:t>
            </a:r>
            <a:r>
              <a:rPr lang="hu-HU" dirty="0" smtClean="0"/>
              <a:t>kevésbé képesek a tartós és egyirányú figyelemre.</a:t>
            </a:r>
          </a:p>
          <a:p>
            <a:r>
              <a:rPr lang="hu-HU" dirty="0" smtClean="0"/>
              <a:t>Koncentráció nélkül nincs flow élmény. (</a:t>
            </a:r>
            <a:r>
              <a:rPr lang="hu-HU" dirty="0" err="1" smtClean="0"/>
              <a:t>Csíkszentmihályi</a:t>
            </a:r>
            <a:r>
              <a:rPr lang="hu-HU" dirty="0" smtClean="0"/>
              <a:t> Mihály: Az öröm művészete) </a:t>
            </a:r>
          </a:p>
          <a:p>
            <a:endParaRPr lang="hu-HU" dirty="0" smtClean="0"/>
          </a:p>
          <a:p>
            <a:endParaRPr lang="hu-HU"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 helye 2"/>
          <p:cNvSpPr>
            <a:spLocks noGrp="1"/>
          </p:cNvSpPr>
          <p:nvPr>
            <p:ph type="body" idx="1"/>
          </p:nvPr>
        </p:nvSpPr>
        <p:spPr>
          <a:xfrm>
            <a:off x="457200" y="476672"/>
            <a:ext cx="4040188" cy="504056"/>
          </a:xfrm>
        </p:spPr>
        <p:txBody>
          <a:bodyPr/>
          <a:lstStyle/>
          <a:p>
            <a:pPr algn="ctr"/>
            <a:r>
              <a:rPr lang="hu-HU" dirty="0" smtClean="0"/>
              <a:t>előnyei</a:t>
            </a:r>
          </a:p>
          <a:p>
            <a:pPr algn="ctr"/>
            <a:endParaRPr lang="hu-HU" dirty="0"/>
          </a:p>
        </p:txBody>
      </p:sp>
      <p:sp>
        <p:nvSpPr>
          <p:cNvPr id="4" name="Szöveg helye 3"/>
          <p:cNvSpPr>
            <a:spLocks noGrp="1"/>
          </p:cNvSpPr>
          <p:nvPr>
            <p:ph type="body" sz="half" idx="3"/>
          </p:nvPr>
        </p:nvSpPr>
        <p:spPr>
          <a:xfrm>
            <a:off x="4645025" y="476673"/>
            <a:ext cx="4041775" cy="360039"/>
          </a:xfrm>
        </p:spPr>
        <p:txBody>
          <a:bodyPr>
            <a:normAutofit lnSpcReduction="10000"/>
          </a:bodyPr>
          <a:lstStyle/>
          <a:p>
            <a:pPr algn="ctr"/>
            <a:r>
              <a:rPr lang="hu-HU" dirty="0" smtClean="0"/>
              <a:t>hátrányai</a:t>
            </a:r>
            <a:endParaRPr lang="hu-HU" dirty="0"/>
          </a:p>
        </p:txBody>
      </p:sp>
      <p:sp>
        <p:nvSpPr>
          <p:cNvPr id="5" name="Tartalom helye 4"/>
          <p:cNvSpPr>
            <a:spLocks noGrp="1"/>
          </p:cNvSpPr>
          <p:nvPr>
            <p:ph sz="quarter" idx="2"/>
          </p:nvPr>
        </p:nvSpPr>
        <p:spPr>
          <a:xfrm>
            <a:off x="457200" y="836712"/>
            <a:ext cx="4040188" cy="5523608"/>
          </a:xfrm>
        </p:spPr>
        <p:txBody>
          <a:bodyPr/>
          <a:lstStyle/>
          <a:p>
            <a:r>
              <a:rPr lang="hu-HU" dirty="0" smtClean="0"/>
              <a:t>Bátortalanok sikerhez jutnak. („Benne leszek a…”)</a:t>
            </a:r>
          </a:p>
          <a:p>
            <a:r>
              <a:rPr lang="hu-HU" dirty="0" smtClean="0"/>
              <a:t>Könnyebb a tanárt elérni, kérdezni. (</a:t>
            </a:r>
            <a:r>
              <a:rPr lang="hu-HU" dirty="0" err="1" smtClean="0"/>
              <a:t>elearning</a:t>
            </a:r>
            <a:r>
              <a:rPr lang="hu-HU" dirty="0" smtClean="0"/>
              <a:t>, dolgozatot is elektronikusan, E-napló)</a:t>
            </a:r>
            <a:endParaRPr lang="hu-HU" dirty="0"/>
          </a:p>
        </p:txBody>
      </p:sp>
      <p:sp>
        <p:nvSpPr>
          <p:cNvPr id="6" name="Tartalom helye 5"/>
          <p:cNvSpPr>
            <a:spLocks noGrp="1"/>
          </p:cNvSpPr>
          <p:nvPr>
            <p:ph sz="quarter" idx="4"/>
          </p:nvPr>
        </p:nvSpPr>
        <p:spPr>
          <a:xfrm>
            <a:off x="4645025" y="836712"/>
            <a:ext cx="4041775" cy="5523608"/>
          </a:xfrm>
        </p:spPr>
        <p:txBody>
          <a:bodyPr>
            <a:normAutofit/>
          </a:bodyPr>
          <a:lstStyle/>
          <a:p>
            <a:r>
              <a:rPr lang="hu-HU" sz="2000" dirty="0" smtClean="0"/>
              <a:t>Amit egy szer fölteszünk, megosztunk, örökre ottmarad.</a:t>
            </a:r>
          </a:p>
          <a:p>
            <a:r>
              <a:rPr lang="hu-HU" sz="2000" dirty="0" smtClean="0"/>
              <a:t>Adatokkal való visszaélés (lehető legkevesebb személyes infót föltenni).</a:t>
            </a:r>
          </a:p>
          <a:p>
            <a:r>
              <a:rPr lang="hu-HU" sz="2000" dirty="0" smtClean="0"/>
              <a:t>Pl. </a:t>
            </a:r>
            <a:r>
              <a:rPr lang="hu-HU" sz="2000" dirty="0" err="1" smtClean="0"/>
              <a:t>facebook</a:t>
            </a:r>
            <a:r>
              <a:rPr lang="hu-HU" sz="2000" dirty="0" smtClean="0"/>
              <a:t> oldalon álnéven szerepel, azt hiszik barát, de lehet egy pedofil is…(a spam se szűr ki mindent).</a:t>
            </a:r>
          </a:p>
          <a:p>
            <a:r>
              <a:rPr lang="hu-HU" sz="2000" dirty="0" smtClean="0"/>
              <a:t>Kiskorban semmiképpen!</a:t>
            </a:r>
          </a:p>
          <a:p>
            <a:pPr>
              <a:buNone/>
            </a:pPr>
            <a:r>
              <a:rPr lang="hu-HU" sz="2000" dirty="0" smtClean="0"/>
              <a:t>Dr. (</a:t>
            </a:r>
            <a:r>
              <a:rPr lang="hu-HU" sz="2000" dirty="0" err="1" smtClean="0"/>
              <a:t>Csíky</a:t>
            </a:r>
            <a:r>
              <a:rPr lang="hu-HU" sz="2000" dirty="0" smtClean="0"/>
              <a:t>)</a:t>
            </a:r>
            <a:endParaRPr lang="hu-HU" sz="2000" dirty="0"/>
          </a:p>
        </p:txBody>
      </p:sp>
      <p:pic>
        <p:nvPicPr>
          <p:cNvPr id="7" name="Kép 6" descr="undefined"/>
          <p:cNvPicPr/>
          <p:nvPr/>
        </p:nvPicPr>
        <p:blipFill>
          <a:blip r:embed="rId2" cstate="screen"/>
          <a:srcRect/>
          <a:stretch>
            <a:fillRect/>
          </a:stretch>
        </p:blipFill>
        <p:spPr bwMode="auto">
          <a:xfrm>
            <a:off x="6012160" y="4293096"/>
            <a:ext cx="3131840" cy="2376264"/>
          </a:xfrm>
          <a:prstGeom prst="rect">
            <a:avLst/>
          </a:prstGeom>
          <a:noFill/>
          <a:ln w="9525">
            <a:noFill/>
            <a:miter lim="800000"/>
            <a:headEnd/>
            <a:tailEnd/>
          </a:ln>
        </p:spPr>
      </p:pic>
      <p:pic>
        <p:nvPicPr>
          <p:cNvPr id="8" name="Kép 7" descr="http://a8.sphotos.ak.fbcdn.net/hphotos-ak-snc6/251994_323183507771824_612447285_n.jpg"/>
          <p:cNvPicPr/>
          <p:nvPr/>
        </p:nvPicPr>
        <p:blipFill>
          <a:blip r:embed="rId3" cstate="screen"/>
          <a:srcRect/>
          <a:stretch>
            <a:fillRect/>
          </a:stretch>
        </p:blipFill>
        <p:spPr bwMode="auto">
          <a:xfrm>
            <a:off x="0" y="3501008"/>
            <a:ext cx="3691880" cy="3186484"/>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48680"/>
            <a:ext cx="8229600" cy="792088"/>
          </a:xfrm>
        </p:spPr>
        <p:txBody>
          <a:bodyPr>
            <a:noAutofit/>
          </a:bodyPr>
          <a:lstStyle/>
          <a:p>
            <a:pPr algn="ctr"/>
            <a:r>
              <a:rPr lang="hu-HU" sz="2800" b="1" dirty="0" smtClean="0"/>
              <a:t>30 év múlva milyen lesz ez a generáció, amelyik most kerül be az iskolákba? Dr. Gyarmati Éva válasza</a:t>
            </a:r>
            <a:r>
              <a:rPr lang="hu-HU" sz="2800" dirty="0" smtClean="0"/>
              <a:t/>
            </a:r>
            <a:br>
              <a:rPr lang="hu-HU" sz="2800" dirty="0" smtClean="0"/>
            </a:br>
            <a:endParaRPr lang="hu-HU" sz="2800" dirty="0"/>
          </a:p>
        </p:txBody>
      </p:sp>
      <p:sp>
        <p:nvSpPr>
          <p:cNvPr id="3" name="Tartalom helye 2"/>
          <p:cNvSpPr>
            <a:spLocks noGrp="1"/>
          </p:cNvSpPr>
          <p:nvPr>
            <p:ph idx="1"/>
          </p:nvPr>
        </p:nvSpPr>
        <p:spPr>
          <a:xfrm>
            <a:off x="457200" y="1052736"/>
            <a:ext cx="8229600" cy="5271864"/>
          </a:xfrm>
        </p:spPr>
        <p:txBody>
          <a:bodyPr>
            <a:normAutofit fontScale="55000" lnSpcReduction="20000"/>
          </a:bodyPr>
          <a:lstStyle/>
          <a:p>
            <a:pPr fontAlgn="base">
              <a:buNone/>
            </a:pPr>
            <a:r>
              <a:rPr lang="hu-HU" sz="2800" dirty="0" smtClean="0"/>
              <a:t>    Téli csillag, csillagom,</a:t>
            </a:r>
            <a:br>
              <a:rPr lang="hu-HU" sz="2800" dirty="0" smtClean="0"/>
            </a:br>
            <a:r>
              <a:rPr lang="hu-HU" sz="2800" dirty="0" smtClean="0"/>
              <a:t>Tavasz akar lenni,</a:t>
            </a:r>
            <a:br>
              <a:rPr lang="hu-HU" sz="2800" dirty="0" smtClean="0"/>
            </a:br>
            <a:r>
              <a:rPr lang="hu-HU" sz="2800" dirty="0" smtClean="0"/>
              <a:t>Kamasz-fények villogják:</a:t>
            </a:r>
            <a:br>
              <a:rPr lang="hu-HU" sz="2800" dirty="0" smtClean="0"/>
            </a:br>
            <a:r>
              <a:rPr lang="hu-HU" sz="2800" dirty="0" smtClean="0"/>
              <a:t>A mi tüzünk semmi;</a:t>
            </a:r>
            <a:br>
              <a:rPr lang="hu-HU" sz="2800" dirty="0" smtClean="0"/>
            </a:br>
            <a:r>
              <a:rPr lang="hu-HU" sz="2800" dirty="0" smtClean="0"/>
              <a:t>Furcsa, vad reflektoruk</a:t>
            </a:r>
            <a:br>
              <a:rPr lang="hu-HU" sz="2800" dirty="0" smtClean="0"/>
            </a:br>
            <a:r>
              <a:rPr lang="hu-HU" sz="2800" dirty="0" smtClean="0"/>
              <a:t>Vén fényünkbe lobban,</a:t>
            </a:r>
            <a:br>
              <a:rPr lang="hu-HU" sz="2800" dirty="0" smtClean="0"/>
            </a:br>
            <a:r>
              <a:rPr lang="hu-HU" sz="2800" dirty="0" smtClean="0"/>
              <a:t>Öreg csillag, Orion,</a:t>
            </a:r>
            <a:br>
              <a:rPr lang="hu-HU" sz="2800" dirty="0" smtClean="0"/>
            </a:br>
            <a:r>
              <a:rPr lang="hu-HU" sz="2800" dirty="0" smtClean="0"/>
              <a:t>Hát lenyugszunk mostan?   (Tóth Árpád: Kaszás csillag)</a:t>
            </a:r>
            <a:br>
              <a:rPr lang="hu-HU" sz="2800" dirty="0" smtClean="0"/>
            </a:br>
            <a:endParaRPr lang="hu-HU" dirty="0" smtClean="0"/>
          </a:p>
          <a:p>
            <a:pPr fontAlgn="base">
              <a:buNone/>
            </a:pPr>
            <a:endParaRPr lang="hu-HU" sz="3600" dirty="0" smtClean="0"/>
          </a:p>
          <a:p>
            <a:pPr fontAlgn="base">
              <a:buNone/>
            </a:pPr>
            <a:r>
              <a:rPr lang="hu-HU" sz="3600" dirty="0" smtClean="0"/>
              <a:t>Én már régen kidolgoztam egy diagnosztikai kategóriát, a </a:t>
            </a:r>
            <a:r>
              <a:rPr lang="hu-HU" sz="3600" dirty="0" err="1" smtClean="0"/>
              <a:t>diszpulziát</a:t>
            </a:r>
            <a:r>
              <a:rPr lang="hu-HU" sz="3600" dirty="0" smtClean="0"/>
              <a:t>. Ez azokat a "nehézkes" egyéneket írja le, akik átgondoltan, elemzés és megfelelő következtetések meghozatala után cselekszenek, valamint bizarr viselkedéseik közé tartozik, hogy regényeket olvasnak, kézzel írnak és technikai eszközök nélkül számolnak. Legtöbbjük még zenélni is tud. Ezeket kell majd kezelni. A „normálisak” gyorsan meg tudnak szerezni információkat, gyorsan döntenek, sikeresen működnek majd. Másrészt egyre több olyan gyereket látok, akiket álmodozóknak hívhatunk (a mai diagnózis szerint figyelemzavar), akiknek tele van a feje képekkel, de azokat nem tudják rendszerré összerakni, egy dologra nem tudnak figyelni. A következő generációban ezek az álmodozók fognak csodákat kitalálni, a nyüzsgő többség pedig majd megcsinálja azokat.</a:t>
            </a:r>
          </a:p>
          <a:p>
            <a:pPr fontAlgn="base">
              <a:buNone/>
            </a:pPr>
            <a:endParaRPr lang="hu-HU" dirty="0" smtClean="0"/>
          </a:p>
          <a:p>
            <a:endParaRPr lang="hu-HU" dirty="0"/>
          </a:p>
        </p:txBody>
      </p:sp>
      <p:pic>
        <p:nvPicPr>
          <p:cNvPr id="4" name="Kép 3" descr="http://a5.sphotos.ak.fbcdn.net/hphotos-ak-snc6/182141_364961936905859_1815761787_n.jpg"/>
          <p:cNvPicPr/>
          <p:nvPr/>
        </p:nvPicPr>
        <p:blipFill>
          <a:blip r:embed="rId2" cstate="screen"/>
          <a:srcRect/>
          <a:stretch>
            <a:fillRect/>
          </a:stretch>
        </p:blipFill>
        <p:spPr bwMode="auto">
          <a:xfrm>
            <a:off x="5580112" y="908720"/>
            <a:ext cx="3347864" cy="208823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792088"/>
          </a:xfrm>
        </p:spPr>
        <p:txBody>
          <a:bodyPr>
            <a:normAutofit fontScale="90000"/>
          </a:bodyPr>
          <a:lstStyle/>
          <a:p>
            <a:pPr algn="ctr"/>
            <a:r>
              <a:rPr lang="hu-HU" b="1" dirty="0" smtClean="0"/>
              <a:t>Bevezető</a:t>
            </a:r>
            <a:endParaRPr lang="hu-HU" b="1" dirty="0"/>
          </a:p>
        </p:txBody>
      </p:sp>
      <p:sp>
        <p:nvSpPr>
          <p:cNvPr id="3" name="Tartalom helye 2"/>
          <p:cNvSpPr>
            <a:spLocks noGrp="1"/>
          </p:cNvSpPr>
          <p:nvPr>
            <p:ph idx="1"/>
          </p:nvPr>
        </p:nvSpPr>
        <p:spPr>
          <a:xfrm>
            <a:off x="539552" y="1340768"/>
            <a:ext cx="8229600" cy="5199856"/>
          </a:xfrm>
        </p:spPr>
        <p:txBody>
          <a:bodyPr>
            <a:normAutofit lnSpcReduction="10000"/>
          </a:bodyPr>
          <a:lstStyle/>
          <a:p>
            <a:r>
              <a:rPr lang="de-DE" b="1" i="1" dirty="0" smtClean="0">
                <a:solidFill>
                  <a:schemeClr val="accent1">
                    <a:lumMod val="75000"/>
                  </a:schemeClr>
                </a:solidFill>
              </a:rPr>
              <a:t>„</a:t>
            </a:r>
            <a:r>
              <a:rPr lang="de-DE" b="1" i="1" dirty="0" err="1" smtClean="0">
                <a:solidFill>
                  <a:schemeClr val="accent1">
                    <a:lumMod val="75000"/>
                  </a:schemeClr>
                </a:solidFill>
              </a:rPr>
              <a:t>Ragyogj</a:t>
            </a:r>
            <a:r>
              <a:rPr lang="de-DE" b="1" i="1" dirty="0" smtClean="0">
                <a:solidFill>
                  <a:schemeClr val="accent1">
                    <a:lumMod val="75000"/>
                  </a:schemeClr>
                </a:solidFill>
              </a:rPr>
              <a:t>, </a:t>
            </a:r>
            <a:r>
              <a:rPr lang="de-DE" b="1" i="1" dirty="0" err="1" smtClean="0">
                <a:solidFill>
                  <a:schemeClr val="accent1">
                    <a:lumMod val="75000"/>
                  </a:schemeClr>
                </a:solidFill>
              </a:rPr>
              <a:t>mert</a:t>
            </a:r>
            <a:r>
              <a:rPr lang="de-DE" b="1" i="1" dirty="0" smtClean="0">
                <a:solidFill>
                  <a:schemeClr val="accent1">
                    <a:lumMod val="75000"/>
                  </a:schemeClr>
                </a:solidFill>
              </a:rPr>
              <a:t> </a:t>
            </a:r>
            <a:r>
              <a:rPr lang="de-DE" b="1" i="1" dirty="0" err="1" smtClean="0">
                <a:solidFill>
                  <a:schemeClr val="accent1">
                    <a:lumMod val="75000"/>
                  </a:schemeClr>
                </a:solidFill>
              </a:rPr>
              <a:t>Isten</a:t>
            </a:r>
            <a:r>
              <a:rPr lang="de-DE" b="1" i="1" dirty="0" smtClean="0">
                <a:solidFill>
                  <a:schemeClr val="accent1">
                    <a:lumMod val="75000"/>
                  </a:schemeClr>
                </a:solidFill>
              </a:rPr>
              <a:t> </a:t>
            </a:r>
            <a:r>
              <a:rPr lang="de-DE" b="1" i="1" dirty="0" err="1" smtClean="0">
                <a:solidFill>
                  <a:schemeClr val="accent1">
                    <a:lumMod val="75000"/>
                  </a:schemeClr>
                </a:solidFill>
              </a:rPr>
              <a:t>üzenete</a:t>
            </a:r>
            <a:r>
              <a:rPr lang="de-DE" b="1" i="1" dirty="0" smtClean="0">
                <a:solidFill>
                  <a:schemeClr val="accent1">
                    <a:lumMod val="75000"/>
                  </a:schemeClr>
                </a:solidFill>
              </a:rPr>
              <a:t> </a:t>
            </a:r>
            <a:r>
              <a:rPr lang="de-DE" b="1" i="1" dirty="0" err="1" smtClean="0">
                <a:solidFill>
                  <a:schemeClr val="accent1">
                    <a:lumMod val="75000"/>
                  </a:schemeClr>
                </a:solidFill>
              </a:rPr>
              <a:t>vagy</a:t>
            </a:r>
            <a:r>
              <a:rPr lang="de-DE" b="1" i="1" dirty="0" smtClean="0">
                <a:solidFill>
                  <a:schemeClr val="accent1">
                    <a:lumMod val="75000"/>
                  </a:schemeClr>
                </a:solidFill>
              </a:rPr>
              <a:t>!</a:t>
            </a:r>
          </a:p>
          <a:p>
            <a:pPr>
              <a:buNone/>
            </a:pPr>
            <a:r>
              <a:rPr lang="hu-HU" b="1" i="1" dirty="0" smtClean="0">
                <a:solidFill>
                  <a:schemeClr val="accent1">
                    <a:lumMod val="75000"/>
                  </a:schemeClr>
                </a:solidFill>
              </a:rPr>
              <a:t>     Szebb lesz tőled a világ, s boldogabb!”</a:t>
            </a:r>
          </a:p>
          <a:p>
            <a:pPr>
              <a:buNone/>
            </a:pPr>
            <a:r>
              <a:rPr lang="hu-HU" dirty="0" smtClean="0">
                <a:solidFill>
                  <a:schemeClr val="accent1">
                    <a:lumMod val="75000"/>
                  </a:schemeClr>
                </a:solidFill>
              </a:rPr>
              <a:t>    (B. Radó Lili)</a:t>
            </a:r>
          </a:p>
          <a:p>
            <a:pPr>
              <a:buNone/>
            </a:pPr>
            <a:r>
              <a:rPr lang="hu-HU" sz="2200" dirty="0" smtClean="0"/>
              <a:t>"</a:t>
            </a:r>
            <a:r>
              <a:rPr lang="hu-HU" sz="2200" i="1" dirty="0" smtClean="0"/>
              <a:t>Fény</a:t>
            </a:r>
            <a:r>
              <a:rPr lang="hu-HU" sz="2200" dirty="0" smtClean="0"/>
              <a:t> vagy </a:t>
            </a:r>
            <a:r>
              <a:rPr lang="hu-HU" sz="2200" i="1" dirty="0" smtClean="0"/>
              <a:t>te</a:t>
            </a:r>
            <a:r>
              <a:rPr lang="hu-HU" sz="2200" dirty="0" smtClean="0"/>
              <a:t> is, </a:t>
            </a:r>
            <a:r>
              <a:rPr lang="hu-HU" sz="2200" i="1" dirty="0" smtClean="0"/>
              <a:t>ragyogj hát</a:t>
            </a:r>
            <a:r>
              <a:rPr lang="hu-HU" sz="2200" dirty="0" smtClean="0"/>
              <a:t>, </a:t>
            </a:r>
            <a:r>
              <a:rPr lang="hu-HU" sz="2200" i="1" dirty="0" smtClean="0"/>
              <a:t>Melegíts</a:t>
            </a:r>
            <a:r>
              <a:rPr lang="hu-HU" sz="2200" dirty="0" smtClean="0"/>
              <a:t> és </a:t>
            </a:r>
            <a:r>
              <a:rPr lang="hu-HU" sz="2200" i="1" dirty="0" smtClean="0"/>
              <a:t>égess</a:t>
            </a:r>
            <a:r>
              <a:rPr lang="hu-HU" sz="2200" dirty="0" smtClean="0"/>
              <a:t>, Hinned kell, hogy a világ. Teveled is ékes!„ (Tóth Árpád: Kaszás csillag)</a:t>
            </a:r>
          </a:p>
          <a:p>
            <a:r>
              <a:rPr lang="hu-HU" dirty="0" smtClean="0"/>
              <a:t>T. </a:t>
            </a:r>
            <a:r>
              <a:rPr lang="hu-HU" dirty="0" err="1" smtClean="0"/>
              <a:t>Charden</a:t>
            </a:r>
            <a:r>
              <a:rPr lang="hu-HU" dirty="0" smtClean="0"/>
              <a:t> nyomán (Benne élünk c. könyv) az emberben lévő örök-részt, - amely az emberi léten átragyog – szeretnénk egyre jobban fényessé tenni. Ezért vagyunk itt!                                  fizikális</a:t>
            </a:r>
          </a:p>
          <a:p>
            <a:r>
              <a:rPr lang="hu-HU" dirty="0" smtClean="0"/>
              <a:t>Érlelődés                                                      érzelmi</a:t>
            </a:r>
          </a:p>
          <a:p>
            <a:r>
              <a:rPr lang="hu-HU" dirty="0" smtClean="0"/>
              <a:t>Megérés  (majdnem)                                       szellemi</a:t>
            </a:r>
          </a:p>
          <a:p>
            <a:r>
              <a:rPr lang="hu-HU" dirty="0" smtClean="0"/>
              <a:t>Megérleltek továbbadása  - </a:t>
            </a:r>
            <a:r>
              <a:rPr lang="hu-HU" dirty="0" err="1" smtClean="0"/>
              <a:t>holosz</a:t>
            </a:r>
            <a:r>
              <a:rPr lang="hu-HU" dirty="0" smtClean="0"/>
              <a:t>                      szinten.</a:t>
            </a:r>
            <a:endParaRPr lang="hu-HU" dirty="0"/>
          </a:p>
        </p:txBody>
      </p:sp>
      <p:cxnSp>
        <p:nvCxnSpPr>
          <p:cNvPr id="5" name="Egyenes összekötő 4"/>
          <p:cNvCxnSpPr/>
          <p:nvPr/>
        </p:nvCxnSpPr>
        <p:spPr>
          <a:xfrm flipH="1">
            <a:off x="5724128" y="4725144"/>
            <a:ext cx="576064" cy="12241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Egyenes összekötő 9"/>
          <p:cNvCxnSpPr/>
          <p:nvPr/>
        </p:nvCxnSpPr>
        <p:spPr>
          <a:xfrm flipV="1">
            <a:off x="5724128" y="5157192"/>
            <a:ext cx="936104" cy="792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Egyenes összekötő 16"/>
          <p:cNvCxnSpPr/>
          <p:nvPr/>
        </p:nvCxnSpPr>
        <p:spPr>
          <a:xfrm flipV="1">
            <a:off x="5724128" y="5589240"/>
            <a:ext cx="1368152" cy="36004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Kép 1" descr="C:\Users\EGYMI-MÁRTA\AppData\Local\Microsoft\Windows\Temporary Internet Files\Content.Word\kereszt.jpg"/>
          <p:cNvPicPr>
            <a:picLocks noChangeAspect="1" noChangeArrowheads="1"/>
          </p:cNvPicPr>
          <p:nvPr/>
        </p:nvPicPr>
        <p:blipFill>
          <a:blip r:embed="rId3" cstate="screen"/>
          <a:srcRect/>
          <a:stretch>
            <a:fillRect/>
          </a:stretch>
        </p:blipFill>
        <p:spPr bwMode="auto">
          <a:xfrm>
            <a:off x="7092280" y="188640"/>
            <a:ext cx="1842635" cy="1889284"/>
          </a:xfrm>
          <a:prstGeom prst="rect">
            <a:avLst/>
          </a:prstGeom>
          <a:solidFill>
            <a:srgbClr val="00B050"/>
          </a:solidFill>
          <a:ln w="228600" cmpd="tri">
            <a:solidFill>
              <a:srgbClr val="00B050"/>
            </a:solid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936104"/>
          </a:xfrm>
        </p:spPr>
        <p:txBody>
          <a:bodyPr>
            <a:normAutofit fontScale="90000"/>
          </a:bodyPr>
          <a:lstStyle/>
          <a:p>
            <a:pPr algn="ctr"/>
            <a:r>
              <a:rPr lang="hu-HU" sz="3600" b="1" dirty="0" smtClean="0"/>
              <a:t>Megoldások keresése</a:t>
            </a:r>
            <a:r>
              <a:rPr lang="hu-HU" dirty="0" smtClean="0"/>
              <a:t/>
            </a:r>
            <a:br>
              <a:rPr lang="hu-HU" dirty="0" smtClean="0"/>
            </a:br>
            <a:endParaRPr lang="hu-HU" dirty="0"/>
          </a:p>
        </p:txBody>
      </p:sp>
      <p:sp>
        <p:nvSpPr>
          <p:cNvPr id="3" name="Tartalom helye 2"/>
          <p:cNvSpPr>
            <a:spLocks noGrp="1"/>
          </p:cNvSpPr>
          <p:nvPr>
            <p:ph idx="1"/>
          </p:nvPr>
        </p:nvSpPr>
        <p:spPr>
          <a:xfrm>
            <a:off x="457200" y="1052736"/>
            <a:ext cx="8229600" cy="5271864"/>
          </a:xfrm>
        </p:spPr>
        <p:txBody>
          <a:bodyPr>
            <a:normAutofit fontScale="70000" lnSpcReduction="20000"/>
          </a:bodyPr>
          <a:lstStyle/>
          <a:p>
            <a:r>
              <a:rPr lang="hu-HU" dirty="0" err="1" smtClean="0"/>
              <a:t>Auream</a:t>
            </a:r>
            <a:r>
              <a:rPr lang="hu-HU" dirty="0" smtClean="0"/>
              <a:t> </a:t>
            </a:r>
            <a:r>
              <a:rPr lang="hu-HU" dirty="0" err="1" smtClean="0"/>
              <a:t>mediocritatem</a:t>
            </a:r>
            <a:r>
              <a:rPr lang="hu-HU" dirty="0" smtClean="0"/>
              <a:t>! (Horatius) (A skála két véglete!)</a:t>
            </a:r>
          </a:p>
          <a:p>
            <a:r>
              <a:rPr lang="hu-HU" dirty="0" smtClean="0"/>
              <a:t>Jó lenne, ha a játékosság, a kreativitás, az internetes közösségekben jelen lévő szolidaritás minél inkább megjelenne a fizikai valóságban is. (Dr. Földes Petra)</a:t>
            </a:r>
          </a:p>
          <a:p>
            <a:r>
              <a:rPr lang="hu-HU" dirty="0" smtClean="0"/>
              <a:t>A szeretet személytől személyig ér. Fókuszálás nem elfelejtése (</a:t>
            </a:r>
            <a:r>
              <a:rPr lang="hu-HU" dirty="0" err="1" smtClean="0"/>
              <a:t>Champbell</a:t>
            </a:r>
            <a:r>
              <a:rPr lang="hu-HU" dirty="0" smtClean="0"/>
              <a:t>:  kitüntetett figyelem, érintés, szemkontaktus)</a:t>
            </a:r>
          </a:p>
          <a:p>
            <a:r>
              <a:rPr lang="hu-HU" dirty="0" smtClean="0"/>
              <a:t>A szál rózsa a valóságban jobban esik, mint a </a:t>
            </a:r>
            <a:r>
              <a:rPr lang="hu-HU" dirty="0" err="1" smtClean="0"/>
              <a:t>faceboook</a:t>
            </a:r>
            <a:r>
              <a:rPr lang="hu-HU" dirty="0" smtClean="0"/>
              <a:t> oldalon „letudva” (más, ha távol van valaki stb.), főleg az üdítő, a süti…</a:t>
            </a:r>
          </a:p>
          <a:p>
            <a:r>
              <a:rPr lang="hu-HU" dirty="0" smtClean="0"/>
              <a:t>Mindent azért ne osszunk meg, főleg belső információkat, adatokat!</a:t>
            </a:r>
          </a:p>
          <a:p>
            <a:r>
              <a:rPr lang="hu-HU" dirty="0" smtClean="0"/>
              <a:t>Fizikális szinten; virtuálisan nem tudunk ölelni, szolgálni. A </a:t>
            </a:r>
            <a:r>
              <a:rPr lang="hu-HU" dirty="0" err="1" smtClean="0"/>
              <a:t>szerettünknek</a:t>
            </a:r>
            <a:r>
              <a:rPr lang="hu-HU" dirty="0" smtClean="0"/>
              <a:t> a gyógyszert nem tudjuk </a:t>
            </a:r>
            <a:r>
              <a:rPr lang="hu-HU" dirty="0" err="1" smtClean="0"/>
              <a:t>vírtuálidan</a:t>
            </a:r>
            <a:r>
              <a:rPr lang="hu-HU" dirty="0" smtClean="0"/>
              <a:t> beadni, vagy bepelenkázni…</a:t>
            </a:r>
          </a:p>
          <a:p>
            <a:r>
              <a:rPr lang="hu-HU" dirty="0" smtClean="0"/>
              <a:t>Érzelmi szinten a kedvességek inkább a valóságban lélektől-lélekig érjenek. Az érzelmek ébresztik a gondolatokat, nem pedig fordítva (jobb-bal agyfélteke összehangolása).</a:t>
            </a:r>
          </a:p>
          <a:p>
            <a:r>
              <a:rPr lang="hu-HU" dirty="0" smtClean="0"/>
              <a:t>Szellemi szinten, talán még ez az a terület, ahol a legszerencsésebb  az internetes megosztás.</a:t>
            </a:r>
          </a:p>
          <a:p>
            <a:r>
              <a:rPr lang="hu-HU" dirty="0" smtClean="0"/>
              <a:t>Bokor TV ehhez pozitív  szelekcióval abszolút jó kínálat. (7-es régió levelező  programja, </a:t>
            </a:r>
            <a:r>
              <a:rPr lang="hu-HU" dirty="0" err="1" smtClean="0">
                <a:hlinkClick r:id="rId2"/>
              </a:rPr>
              <a:t>www.bokorportal.hu</a:t>
            </a:r>
            <a:r>
              <a:rPr lang="hu-HU" dirty="0" smtClean="0"/>
              <a:t>, </a:t>
            </a:r>
            <a:r>
              <a:rPr lang="hu-HU" dirty="0" err="1" smtClean="0">
                <a:hlinkClick r:id="rId3"/>
              </a:rPr>
              <a:t>www.szepi.hu</a:t>
            </a:r>
            <a:r>
              <a:rPr lang="hu-HU" dirty="0" smtClean="0"/>
              <a:t>)</a:t>
            </a:r>
          </a:p>
          <a:p>
            <a:r>
              <a:rPr lang="hu-HU" dirty="0" smtClean="0"/>
              <a:t>A Bokor veteránok még ismerik az időelszámolást (</a:t>
            </a:r>
            <a:r>
              <a:rPr lang="hu-HU" dirty="0" err="1" smtClean="0"/>
              <a:t>pénz-idő-szeretet</a:t>
            </a:r>
            <a:r>
              <a:rPr lang="hu-HU" dirty="0" smtClean="0"/>
              <a:t>…), feléleszteni, belevenni a számítógép mellett töltött időt! Szerintem, még a legjobb Bokor-családokban is elég meglepő, és intelemre ösztönző eredmény fog kijönni.</a:t>
            </a:r>
          </a:p>
          <a:p>
            <a:endParaRPr lang="hu-H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1368152"/>
          </a:xfrm>
        </p:spPr>
        <p:txBody>
          <a:bodyPr>
            <a:normAutofit fontScale="90000"/>
          </a:bodyPr>
          <a:lstStyle/>
          <a:p>
            <a:pPr algn="ctr"/>
            <a:r>
              <a:rPr lang="hu-HU" sz="3600" b="1" dirty="0" smtClean="0">
                <a:solidFill>
                  <a:schemeClr val="accent1">
                    <a:lumMod val="75000"/>
                  </a:schemeClr>
                </a:solidFill>
              </a:rPr>
              <a:t>Köszönöm a megtisztelő figyelmet!</a:t>
            </a:r>
            <a:br>
              <a:rPr lang="hu-HU" sz="3600" b="1" dirty="0" smtClean="0">
                <a:solidFill>
                  <a:schemeClr val="accent1">
                    <a:lumMod val="75000"/>
                  </a:schemeClr>
                </a:solidFill>
              </a:rPr>
            </a:br>
            <a:r>
              <a:rPr lang="hu-HU" sz="3600" dirty="0" smtClean="0">
                <a:solidFill>
                  <a:schemeClr val="accent1">
                    <a:lumMod val="75000"/>
                  </a:schemeClr>
                </a:solidFill>
              </a:rPr>
              <a:t>A végén két házi feladat következik az idézetekhez kapcsolódóan.</a:t>
            </a:r>
            <a:endParaRPr lang="hu-HU" sz="3600" dirty="0">
              <a:solidFill>
                <a:schemeClr val="accent1">
                  <a:lumMod val="75000"/>
                </a:schemeClr>
              </a:solidFill>
            </a:endParaRPr>
          </a:p>
        </p:txBody>
      </p:sp>
      <p:sp>
        <p:nvSpPr>
          <p:cNvPr id="3" name="Tartalom helye 2"/>
          <p:cNvSpPr>
            <a:spLocks noGrp="1"/>
          </p:cNvSpPr>
          <p:nvPr>
            <p:ph idx="1"/>
          </p:nvPr>
        </p:nvSpPr>
        <p:spPr/>
        <p:txBody>
          <a:bodyPr>
            <a:normAutofit fontScale="70000" lnSpcReduction="20000"/>
          </a:bodyPr>
          <a:lstStyle/>
          <a:p>
            <a:pPr>
              <a:buNone/>
            </a:pPr>
            <a:r>
              <a:rPr lang="hu-HU" sz="2300" b="1" dirty="0" smtClean="0">
                <a:solidFill>
                  <a:schemeClr val="accent1">
                    <a:lumMod val="75000"/>
                  </a:schemeClr>
                </a:solidFill>
              </a:rPr>
              <a:t>„Mert minden élet külön műremek,,</a:t>
            </a:r>
          </a:p>
          <a:p>
            <a:pPr>
              <a:buNone/>
            </a:pPr>
            <a:r>
              <a:rPr lang="hu-HU" sz="2300" b="1" dirty="0" smtClean="0">
                <a:solidFill>
                  <a:schemeClr val="accent1">
                    <a:lumMod val="75000"/>
                  </a:schemeClr>
                </a:solidFill>
              </a:rPr>
              <a:t> Van  külön fénye,  fénytörése, </a:t>
            </a:r>
          </a:p>
          <a:p>
            <a:pPr>
              <a:buNone/>
            </a:pPr>
            <a:r>
              <a:rPr lang="hu-HU" sz="2300" b="1" dirty="0" smtClean="0">
                <a:solidFill>
                  <a:schemeClr val="accent1">
                    <a:lumMod val="75000"/>
                  </a:schemeClr>
                </a:solidFill>
              </a:rPr>
              <a:t> A teljességnek egy külön része, </a:t>
            </a:r>
          </a:p>
          <a:p>
            <a:pPr>
              <a:buNone/>
            </a:pPr>
            <a:r>
              <a:rPr lang="hu-HU" sz="2300" b="1" dirty="0" smtClean="0">
                <a:solidFill>
                  <a:schemeClr val="accent1">
                    <a:lumMod val="75000"/>
                  </a:schemeClr>
                </a:solidFill>
              </a:rPr>
              <a:t> A hárommilliárdból  Egy”</a:t>
            </a:r>
          </a:p>
          <a:p>
            <a:pPr>
              <a:buNone/>
            </a:pPr>
            <a:r>
              <a:rPr lang="hu-HU" sz="2300" dirty="0" smtClean="0"/>
              <a:t>                                                  </a:t>
            </a:r>
            <a:r>
              <a:rPr lang="hu-HU" sz="2300" b="1" dirty="0" smtClean="0"/>
              <a:t>Vészi E. : A teljesség</a:t>
            </a:r>
          </a:p>
          <a:p>
            <a:pPr>
              <a:buNone/>
            </a:pPr>
            <a:r>
              <a:rPr lang="hu-HU" sz="2300" b="1" dirty="0" smtClean="0"/>
              <a:t>(1. </a:t>
            </a:r>
            <a:r>
              <a:rPr lang="hu-HU" sz="2300" b="1" dirty="0" err="1" smtClean="0"/>
              <a:t>hf</a:t>
            </a:r>
            <a:r>
              <a:rPr lang="hu-HU" sz="2300" b="1" dirty="0" smtClean="0"/>
              <a:t>. Nem a </a:t>
            </a:r>
            <a:r>
              <a:rPr lang="hu-HU" sz="2300" b="1" dirty="0" err="1" smtClean="0"/>
              <a:t>facebook</a:t>
            </a:r>
            <a:r>
              <a:rPr lang="hu-HU" sz="2300" b="1" dirty="0" smtClean="0"/>
              <a:t> oldalon, hanem itt és most a mellettem álló igazi Bokros szeretet-ölelése.)</a:t>
            </a:r>
          </a:p>
          <a:p>
            <a:pPr>
              <a:buNone/>
            </a:pPr>
            <a:endParaRPr lang="hu-HU" sz="2300" b="1" dirty="0" smtClean="0"/>
          </a:p>
          <a:p>
            <a:pPr>
              <a:buNone/>
            </a:pPr>
            <a:r>
              <a:rPr lang="hu-HU" sz="2300" b="1" dirty="0" smtClean="0">
                <a:solidFill>
                  <a:schemeClr val="accent1">
                    <a:lumMod val="75000"/>
                  </a:schemeClr>
                </a:solidFill>
              </a:rPr>
              <a:t>„A szív átjáró a föld és az</a:t>
            </a:r>
            <a:r>
              <a:rPr lang="hu-HU" sz="2300" dirty="0" smtClean="0">
                <a:solidFill>
                  <a:schemeClr val="accent1">
                    <a:lumMod val="75000"/>
                  </a:schemeClr>
                </a:solidFill>
              </a:rPr>
              <a:t> </a:t>
            </a:r>
            <a:r>
              <a:rPr lang="hu-HU" sz="2300" b="1" dirty="0" smtClean="0">
                <a:solidFill>
                  <a:schemeClr val="accent1">
                    <a:lumMod val="75000"/>
                  </a:schemeClr>
                </a:solidFill>
              </a:rPr>
              <a:t>ég között.</a:t>
            </a:r>
            <a:endParaRPr lang="hu-HU" sz="2300" dirty="0" smtClean="0">
              <a:solidFill>
                <a:schemeClr val="accent1">
                  <a:lumMod val="75000"/>
                </a:schemeClr>
              </a:solidFill>
            </a:endParaRPr>
          </a:p>
          <a:p>
            <a:pPr>
              <a:buNone/>
            </a:pPr>
            <a:r>
              <a:rPr lang="hu-HU" sz="2300" b="1" dirty="0" smtClean="0">
                <a:solidFill>
                  <a:schemeClr val="accent1">
                    <a:lumMod val="75000"/>
                  </a:schemeClr>
                </a:solidFill>
              </a:rPr>
              <a:t> Éljük szívvel az életünket,</a:t>
            </a:r>
            <a:r>
              <a:rPr lang="hu-HU" sz="2300" dirty="0" smtClean="0">
                <a:solidFill>
                  <a:schemeClr val="accent1">
                    <a:lumMod val="75000"/>
                  </a:schemeClr>
                </a:solidFill>
              </a:rPr>
              <a:t> </a:t>
            </a:r>
          </a:p>
          <a:p>
            <a:pPr>
              <a:buNone/>
            </a:pPr>
            <a:r>
              <a:rPr lang="hu-HU" sz="2300" b="1" dirty="0" smtClean="0">
                <a:solidFill>
                  <a:schemeClr val="accent1">
                    <a:lumMod val="75000"/>
                  </a:schemeClr>
                </a:solidFill>
              </a:rPr>
              <a:t> legyünk a lehető</a:t>
            </a:r>
            <a:r>
              <a:rPr lang="hu-HU" sz="2300" dirty="0" smtClean="0">
                <a:solidFill>
                  <a:schemeClr val="accent1">
                    <a:lumMod val="75000"/>
                  </a:schemeClr>
                </a:solidFill>
              </a:rPr>
              <a:t> </a:t>
            </a:r>
            <a:r>
              <a:rPr lang="hu-HU" sz="2300" b="1" dirty="0" smtClean="0">
                <a:solidFill>
                  <a:schemeClr val="accent1">
                    <a:lumMod val="75000"/>
                  </a:schemeClr>
                </a:solidFill>
              </a:rPr>
              <a:t>leginkább azok, akik vagyunk,</a:t>
            </a:r>
          </a:p>
          <a:p>
            <a:pPr>
              <a:buNone/>
            </a:pPr>
            <a:r>
              <a:rPr lang="hu-HU" sz="2300" b="1" dirty="0" smtClean="0">
                <a:solidFill>
                  <a:schemeClr val="accent1">
                    <a:lumMod val="75000"/>
                  </a:schemeClr>
                </a:solidFill>
              </a:rPr>
              <a:t>foglaljuk el helyünket,</a:t>
            </a:r>
          </a:p>
          <a:p>
            <a:pPr>
              <a:buNone/>
            </a:pPr>
            <a:r>
              <a:rPr lang="hu-HU" sz="2300" b="1" dirty="0" smtClean="0">
                <a:solidFill>
                  <a:schemeClr val="accent1">
                    <a:lumMod val="75000"/>
                  </a:schemeClr>
                </a:solidFill>
              </a:rPr>
              <a:t> ébredjünk</a:t>
            </a:r>
            <a:r>
              <a:rPr lang="hu-HU" sz="2300" dirty="0" smtClean="0">
                <a:solidFill>
                  <a:schemeClr val="accent1">
                    <a:lumMod val="75000"/>
                  </a:schemeClr>
                </a:solidFill>
              </a:rPr>
              <a:t> </a:t>
            </a:r>
            <a:r>
              <a:rPr lang="hu-HU" sz="2300" b="1" dirty="0" smtClean="0">
                <a:solidFill>
                  <a:schemeClr val="accent1">
                    <a:lumMod val="75000"/>
                  </a:schemeClr>
                </a:solidFill>
              </a:rPr>
              <a:t>tudatára szerepünknek az</a:t>
            </a:r>
            <a:r>
              <a:rPr lang="hu-HU" sz="2300" dirty="0" smtClean="0">
                <a:solidFill>
                  <a:schemeClr val="accent1">
                    <a:lumMod val="75000"/>
                  </a:schemeClr>
                </a:solidFill>
              </a:rPr>
              <a:t> </a:t>
            </a:r>
            <a:r>
              <a:rPr lang="hu-HU" sz="2300" b="1" dirty="0" smtClean="0">
                <a:solidFill>
                  <a:schemeClr val="accent1">
                    <a:lumMod val="75000"/>
                  </a:schemeClr>
                </a:solidFill>
              </a:rPr>
              <a:t>Univerzumban,</a:t>
            </a:r>
          </a:p>
          <a:p>
            <a:pPr>
              <a:buNone/>
            </a:pPr>
            <a:r>
              <a:rPr lang="hu-HU" sz="2300" b="1" dirty="0" smtClean="0">
                <a:solidFill>
                  <a:schemeClr val="accent1">
                    <a:lumMod val="75000"/>
                  </a:schemeClr>
                </a:solidFill>
              </a:rPr>
              <a:t> s adjuk hozzá a saját</a:t>
            </a:r>
            <a:r>
              <a:rPr lang="hu-HU" sz="2300" dirty="0" smtClean="0">
                <a:solidFill>
                  <a:schemeClr val="accent1">
                    <a:lumMod val="75000"/>
                  </a:schemeClr>
                </a:solidFill>
              </a:rPr>
              <a:t> </a:t>
            </a:r>
            <a:r>
              <a:rPr lang="hu-HU" sz="2300" b="1" dirty="0" smtClean="0">
                <a:solidFill>
                  <a:schemeClr val="accent1">
                    <a:lumMod val="75000"/>
                  </a:schemeClr>
                </a:solidFill>
              </a:rPr>
              <a:t>művünket…”</a:t>
            </a:r>
            <a:endParaRPr lang="hu-HU" sz="2300" dirty="0" smtClean="0">
              <a:solidFill>
                <a:schemeClr val="accent1">
                  <a:lumMod val="75000"/>
                </a:schemeClr>
              </a:solidFill>
            </a:endParaRPr>
          </a:p>
          <a:p>
            <a:pPr>
              <a:buNone/>
            </a:pPr>
            <a:r>
              <a:rPr lang="hu-HU" sz="2300" b="1" dirty="0" smtClean="0"/>
              <a:t>                                                     </a:t>
            </a:r>
            <a:r>
              <a:rPr lang="hu-HU" sz="2300" b="1" dirty="0" err="1" smtClean="0"/>
              <a:t>Isabelle</a:t>
            </a:r>
            <a:r>
              <a:rPr lang="hu-HU" sz="2300" b="1" dirty="0" smtClean="0"/>
              <a:t> </a:t>
            </a:r>
            <a:r>
              <a:rPr lang="hu-HU" sz="2300" b="1" dirty="0" err="1" smtClean="0"/>
              <a:t>Filiozat</a:t>
            </a:r>
            <a:r>
              <a:rPr lang="hu-HU" sz="2300" b="1" dirty="0" smtClean="0"/>
              <a:t> </a:t>
            </a:r>
          </a:p>
          <a:p>
            <a:pPr>
              <a:buNone/>
            </a:pPr>
            <a:r>
              <a:rPr lang="hu-HU" sz="2300" b="1" dirty="0" smtClean="0"/>
              <a:t>(2. </a:t>
            </a:r>
            <a:r>
              <a:rPr lang="hu-HU" sz="2300" b="1" dirty="0" err="1" smtClean="0"/>
              <a:t>hf</a:t>
            </a:r>
            <a:r>
              <a:rPr lang="hu-HU" sz="2300" b="1" dirty="0" smtClean="0"/>
              <a:t>. </a:t>
            </a:r>
            <a:r>
              <a:rPr lang="hu-HU" sz="2300" b="1" dirty="0" err="1" smtClean="0"/>
              <a:t>Csoporttmegbeszélések</a:t>
            </a:r>
            <a:r>
              <a:rPr lang="hu-HU" sz="2300" b="1" dirty="0" smtClean="0"/>
              <a:t> beosztás szerint.)</a:t>
            </a:r>
            <a:endParaRPr lang="hu-HU" sz="2300" dirty="0" smtClean="0"/>
          </a:p>
          <a:p>
            <a:pPr>
              <a:buNone/>
            </a:pPr>
            <a:r>
              <a:rPr lang="en-US" sz="2300" dirty="0" smtClean="0"/>
              <a:t> </a:t>
            </a:r>
            <a:endParaRPr lang="hu-HU" sz="2300" dirty="0" smtClean="0"/>
          </a:p>
          <a:p>
            <a:pPr>
              <a:buNone/>
            </a:pPr>
            <a:endParaRPr lang="hu-HU" dirty="0" smtClean="0"/>
          </a:p>
          <a:p>
            <a:endParaRPr lang="hu-HU" dirty="0"/>
          </a:p>
        </p:txBody>
      </p:sp>
      <p:pic>
        <p:nvPicPr>
          <p:cNvPr id="4" name="Kép 3" descr="j0284916"/>
          <p:cNvPicPr/>
          <p:nvPr/>
        </p:nvPicPr>
        <p:blipFill>
          <a:blip r:embed="rId2" cstate="screen"/>
          <a:srcRect/>
          <a:stretch>
            <a:fillRect/>
          </a:stretch>
        </p:blipFill>
        <p:spPr bwMode="auto">
          <a:xfrm>
            <a:off x="6444208" y="4725144"/>
            <a:ext cx="2465065" cy="1855465"/>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548680"/>
            <a:ext cx="8229600" cy="864096"/>
          </a:xfrm>
        </p:spPr>
        <p:txBody>
          <a:bodyPr/>
          <a:lstStyle/>
          <a:p>
            <a:pPr algn="ctr"/>
            <a:r>
              <a:rPr lang="hu-HU" b="1" dirty="0" smtClean="0"/>
              <a:t>Könyvajánlás, irodalom</a:t>
            </a:r>
            <a:endParaRPr lang="hu-HU" b="1" dirty="0"/>
          </a:p>
        </p:txBody>
      </p:sp>
      <p:pic>
        <p:nvPicPr>
          <p:cNvPr id="4" name="Picture 4"/>
          <p:cNvPicPr>
            <a:picLocks noGrp="1" noChangeAspect="1" noChangeArrowheads="1"/>
          </p:cNvPicPr>
          <p:nvPr>
            <p:ph idx="1"/>
          </p:nvPr>
        </p:nvPicPr>
        <p:blipFill>
          <a:blip r:embed="rId2" cstate="screen"/>
          <a:srcRect/>
          <a:stretch>
            <a:fillRect/>
          </a:stretch>
        </p:blipFill>
        <p:spPr bwMode="auto">
          <a:xfrm>
            <a:off x="6228184" y="2276872"/>
            <a:ext cx="2518839" cy="3816424"/>
          </a:xfrm>
          <a:prstGeom prst="rect">
            <a:avLst/>
          </a:prstGeom>
          <a:noFill/>
          <a:ln w="9525" algn="ctr">
            <a:noFill/>
            <a:miter lim="800000"/>
            <a:headEnd/>
            <a:tailEnd/>
          </a:ln>
          <a:effectLst/>
        </p:spPr>
      </p:pic>
      <p:pic>
        <p:nvPicPr>
          <p:cNvPr id="5" name="Kép 4" descr="http://1.1.1.3/bmi/m.blog.hu/bo/bookline/image/Tari-konyv.JPG">
            <a:hlinkClick r:id="rId3"/>
          </p:cNvPr>
          <p:cNvPicPr/>
          <p:nvPr/>
        </p:nvPicPr>
        <p:blipFill>
          <a:blip r:embed="rId4" cstate="screen"/>
          <a:srcRect/>
          <a:stretch>
            <a:fillRect/>
          </a:stretch>
        </p:blipFill>
        <p:spPr bwMode="auto">
          <a:xfrm>
            <a:off x="467544" y="2276872"/>
            <a:ext cx="2448272" cy="3744416"/>
          </a:xfrm>
          <a:prstGeom prst="rect">
            <a:avLst/>
          </a:prstGeom>
          <a:noFill/>
          <a:ln w="9525">
            <a:noFill/>
            <a:miter lim="800000"/>
            <a:headEnd/>
            <a:tailEnd/>
          </a:ln>
        </p:spPr>
      </p:pic>
      <p:pic>
        <p:nvPicPr>
          <p:cNvPr id="6" name="Kép 5" descr="http://1.1.1.4/bmi/marvin.bookline.hu/product_tnimages_6/758/TN6_B973699.JPG">
            <a:hlinkClick r:id=""/>
          </p:cNvPr>
          <p:cNvPicPr/>
          <p:nvPr/>
        </p:nvPicPr>
        <p:blipFill>
          <a:blip r:embed="rId5" cstate="screen"/>
          <a:srcRect/>
          <a:stretch>
            <a:fillRect/>
          </a:stretch>
        </p:blipFill>
        <p:spPr bwMode="auto">
          <a:xfrm>
            <a:off x="3275856" y="2276872"/>
            <a:ext cx="2592288" cy="374441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1+#ppt_w/2"/>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60648"/>
            <a:ext cx="8229600" cy="504056"/>
          </a:xfrm>
        </p:spPr>
        <p:txBody>
          <a:bodyPr>
            <a:normAutofit fontScale="90000"/>
          </a:bodyPr>
          <a:lstStyle/>
          <a:p>
            <a:pPr algn="ctr"/>
            <a:r>
              <a:rPr lang="hu-HU" sz="3200" b="1" dirty="0" smtClean="0"/>
              <a:t>Felhasznált forrás körvonalazása</a:t>
            </a:r>
            <a:endParaRPr lang="hu-HU" sz="3200" b="1" dirty="0"/>
          </a:p>
        </p:txBody>
      </p:sp>
      <p:sp>
        <p:nvSpPr>
          <p:cNvPr id="3" name="Tartalom helye 2"/>
          <p:cNvSpPr>
            <a:spLocks noGrp="1"/>
          </p:cNvSpPr>
          <p:nvPr>
            <p:ph idx="1"/>
          </p:nvPr>
        </p:nvSpPr>
        <p:spPr>
          <a:xfrm>
            <a:off x="457200" y="764704"/>
            <a:ext cx="8229600" cy="5904656"/>
          </a:xfrm>
        </p:spPr>
        <p:txBody>
          <a:bodyPr>
            <a:normAutofit fontScale="70000" lnSpcReduction="20000"/>
          </a:bodyPr>
          <a:lstStyle/>
          <a:p>
            <a:pPr>
              <a:lnSpc>
                <a:spcPct val="120000"/>
              </a:lnSpc>
              <a:buNone/>
            </a:pPr>
            <a:r>
              <a:rPr lang="hu-HU" sz="2100" dirty="0" smtClean="0"/>
              <a:t>1.  Biblia</a:t>
            </a:r>
          </a:p>
          <a:p>
            <a:pPr>
              <a:lnSpc>
                <a:spcPct val="120000"/>
              </a:lnSpc>
              <a:buNone/>
            </a:pPr>
            <a:r>
              <a:rPr lang="hu-HU" sz="2100" dirty="0" smtClean="0"/>
              <a:t>2.  Bulányi György: Jegyzetek</a:t>
            </a:r>
          </a:p>
          <a:p>
            <a:pPr>
              <a:lnSpc>
                <a:spcPct val="120000"/>
              </a:lnSpc>
              <a:buNone/>
            </a:pPr>
            <a:r>
              <a:rPr lang="hu-HU" sz="2100" dirty="0" smtClean="0"/>
              <a:t>3.  </a:t>
            </a:r>
            <a:r>
              <a:rPr lang="hu-HU" sz="2100" dirty="0" err="1" smtClean="0"/>
              <a:t>Allport</a:t>
            </a:r>
            <a:r>
              <a:rPr lang="hu-HU" sz="2100" dirty="0" smtClean="0"/>
              <a:t>: Az érett személyiség</a:t>
            </a:r>
          </a:p>
          <a:p>
            <a:pPr>
              <a:lnSpc>
                <a:spcPct val="120000"/>
              </a:lnSpc>
              <a:buNone/>
            </a:pPr>
            <a:r>
              <a:rPr lang="hu-HU" sz="2100" dirty="0" smtClean="0"/>
              <a:t>4.  </a:t>
            </a:r>
            <a:r>
              <a:rPr lang="hu-HU" sz="2100" dirty="0" err="1" smtClean="0"/>
              <a:t>Hotatius</a:t>
            </a:r>
            <a:r>
              <a:rPr lang="hu-HU" sz="2100" dirty="0" smtClean="0"/>
              <a:t>: Az arany középút</a:t>
            </a:r>
          </a:p>
          <a:p>
            <a:pPr>
              <a:lnSpc>
                <a:spcPct val="120000"/>
              </a:lnSpc>
              <a:buNone/>
            </a:pPr>
            <a:r>
              <a:rPr lang="hu-HU" sz="2100" dirty="0" smtClean="0"/>
              <a:t>5.  </a:t>
            </a:r>
            <a:r>
              <a:rPr lang="en-US" sz="2100" dirty="0" err="1" smtClean="0"/>
              <a:t>Szókratész</a:t>
            </a:r>
            <a:r>
              <a:rPr lang="hu-HU" sz="2100" dirty="0" smtClean="0"/>
              <a:t>: I</a:t>
            </a:r>
            <a:r>
              <a:rPr lang="en-US" sz="2100" dirty="0" err="1" smtClean="0"/>
              <a:t>smerd</a:t>
            </a:r>
            <a:r>
              <a:rPr lang="en-US" sz="2100" dirty="0" smtClean="0"/>
              <a:t> meg </a:t>
            </a:r>
            <a:r>
              <a:rPr lang="en-US" sz="2100" dirty="0" err="1" smtClean="0"/>
              <a:t>önmagad</a:t>
            </a:r>
            <a:r>
              <a:rPr lang="hu-HU" sz="2100" dirty="0" smtClean="0"/>
              <a:t>!</a:t>
            </a:r>
          </a:p>
          <a:p>
            <a:pPr>
              <a:lnSpc>
                <a:spcPct val="120000"/>
              </a:lnSpc>
              <a:buNone/>
            </a:pPr>
            <a:r>
              <a:rPr lang="hu-HU" sz="2100" dirty="0" smtClean="0"/>
              <a:t>6.  </a:t>
            </a:r>
            <a:r>
              <a:rPr lang="hu-HU" sz="2100" dirty="0" err="1" smtClean="0"/>
              <a:t>Szirbik</a:t>
            </a:r>
            <a:r>
              <a:rPr lang="hu-HU" sz="2100" dirty="0" smtClean="0"/>
              <a:t> Gabriella: Az internethasználat és a generációk közti különbségek</a:t>
            </a:r>
          </a:p>
          <a:p>
            <a:pPr>
              <a:lnSpc>
                <a:spcPct val="120000"/>
              </a:lnSpc>
              <a:buNone/>
            </a:pPr>
            <a:r>
              <a:rPr lang="hu-HU" sz="2100" dirty="0" smtClean="0"/>
              <a:t>7.  </a:t>
            </a:r>
            <a:r>
              <a:rPr lang="hu-HU" sz="2100" dirty="0" err="1" smtClean="0"/>
              <a:t>Csíkszentmihályi</a:t>
            </a:r>
            <a:r>
              <a:rPr lang="hu-HU" sz="2100" dirty="0" smtClean="0"/>
              <a:t> Mihály: Az öröm művészete</a:t>
            </a:r>
          </a:p>
          <a:p>
            <a:pPr>
              <a:lnSpc>
                <a:spcPct val="120000"/>
              </a:lnSpc>
              <a:buNone/>
            </a:pPr>
            <a:r>
              <a:rPr lang="hu-HU" sz="2100" dirty="0" smtClean="0"/>
              <a:t>8.  Földes Petra: Digitális bennszülöttek</a:t>
            </a:r>
          </a:p>
          <a:p>
            <a:pPr>
              <a:lnSpc>
                <a:spcPct val="120000"/>
              </a:lnSpc>
              <a:buNone/>
            </a:pPr>
            <a:r>
              <a:rPr lang="hu-HU" sz="2100" dirty="0" smtClean="0"/>
              <a:t>9.  Dr. Gyarmati Éva: Elbutul a </a:t>
            </a:r>
            <a:r>
              <a:rPr lang="hu-HU" sz="2100" dirty="0" err="1" smtClean="0"/>
              <a:t>facebook</a:t>
            </a:r>
            <a:r>
              <a:rPr lang="hu-HU" sz="2100" dirty="0" smtClean="0"/>
              <a:t> nemzedék?</a:t>
            </a:r>
          </a:p>
          <a:p>
            <a:pPr>
              <a:lnSpc>
                <a:spcPct val="120000"/>
              </a:lnSpc>
              <a:buNone/>
            </a:pPr>
            <a:r>
              <a:rPr lang="hu-HU" sz="2100" dirty="0" smtClean="0"/>
              <a:t>10. Dr. </a:t>
            </a:r>
            <a:r>
              <a:rPr lang="hu-HU" sz="2100" dirty="0" err="1" smtClean="0"/>
              <a:t>Csíky</a:t>
            </a:r>
            <a:r>
              <a:rPr lang="hu-HU" sz="2100" dirty="0" smtClean="0"/>
              <a:t> Erzsébet: Életút</a:t>
            </a:r>
          </a:p>
          <a:p>
            <a:pPr>
              <a:lnSpc>
                <a:spcPct val="120000"/>
              </a:lnSpc>
              <a:buNone/>
            </a:pPr>
            <a:r>
              <a:rPr lang="hu-HU" sz="2100" dirty="0" smtClean="0"/>
              <a:t>11. </a:t>
            </a:r>
            <a:r>
              <a:rPr lang="hu-HU" sz="2100" dirty="0" err="1" smtClean="0"/>
              <a:t>Maslow</a:t>
            </a:r>
            <a:r>
              <a:rPr lang="hu-HU" sz="2100" dirty="0" smtClean="0"/>
              <a:t>: Az érett személyiség</a:t>
            </a:r>
          </a:p>
          <a:p>
            <a:pPr>
              <a:lnSpc>
                <a:spcPct val="120000"/>
              </a:lnSpc>
              <a:buNone/>
            </a:pPr>
            <a:r>
              <a:rPr lang="hu-HU" sz="2100" dirty="0" smtClean="0"/>
              <a:t>12. </a:t>
            </a:r>
            <a:r>
              <a:rPr lang="hu-HU" sz="2100" dirty="0" err="1" smtClean="0"/>
              <a:t>Harle</a:t>
            </a:r>
            <a:r>
              <a:rPr lang="hu-HU" sz="2100" dirty="0" smtClean="0"/>
              <a:t> Tamás: Pánik helyett pánikgomb</a:t>
            </a:r>
          </a:p>
          <a:p>
            <a:pPr marL="0" lvl="0" indent="0" fontAlgn="base">
              <a:lnSpc>
                <a:spcPct val="120000"/>
              </a:lnSpc>
              <a:spcBef>
                <a:spcPct val="0"/>
              </a:spcBef>
              <a:spcAft>
                <a:spcPct val="0"/>
              </a:spcAft>
              <a:buClrTx/>
              <a:buSzTx/>
              <a:buNone/>
            </a:pPr>
            <a:r>
              <a:rPr lang="hu-HU" sz="2100" dirty="0" smtClean="0">
                <a:latin typeface="Georgia" pitchFamily="18" charset="0"/>
                <a:ea typeface="DejaVu Sans"/>
                <a:cs typeface="Times New Roman" pitchFamily="18" charset="0"/>
              </a:rPr>
              <a:t>13. </a:t>
            </a:r>
            <a:r>
              <a:rPr lang="hu-HU" sz="2100" dirty="0" err="1" smtClean="0">
                <a:latin typeface="Georgia" pitchFamily="18" charset="0"/>
                <a:ea typeface="DejaVu Sans"/>
                <a:cs typeface="Times New Roman" pitchFamily="18" charset="0"/>
              </a:rPr>
              <a:t>S</a:t>
            </a:r>
            <a:r>
              <a:rPr lang="hu-HU" sz="2100" dirty="0" err="1" smtClean="0" bmk="">
                <a:latin typeface="Georgia" pitchFamily="18" charset="0"/>
                <a:ea typeface="DejaVu Sans"/>
                <a:cs typeface="Times New Roman" pitchFamily="18" charset="0"/>
              </a:rPr>
              <a:t>zentmártoni</a:t>
            </a:r>
            <a:r>
              <a:rPr lang="hu-HU" sz="2100" dirty="0" smtClean="0" bmk="">
                <a:latin typeface="Georgia" pitchFamily="18" charset="0"/>
                <a:ea typeface="DejaVu Sans"/>
                <a:cs typeface="Times New Roman" pitchFamily="18" charset="0"/>
              </a:rPr>
              <a:t> Mihály: A személyi érettség felé</a:t>
            </a:r>
          </a:p>
          <a:p>
            <a:pPr marL="0" lv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14. Ságvári Bence: Kossuth Rádióban tett nyilatkozata az internet veszélyeiről</a:t>
            </a:r>
          </a:p>
          <a:p>
            <a:pPr marL="0" lv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15. Bloom: A gondolkodásfejlesztés</a:t>
            </a:r>
          </a:p>
          <a:p>
            <a:pPr marL="0" lv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16. Tari Annamária: Y generáció</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17. Tari Annamária: Z generáció</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18. </a:t>
            </a:r>
            <a:r>
              <a:rPr lang="hu-HU" sz="2100" dirty="0" err="1" smtClean="0" bmk="">
                <a:latin typeface="Georgia" pitchFamily="18" charset="0"/>
                <a:cs typeface="Times New Roman" pitchFamily="18" charset="0"/>
              </a:rPr>
              <a:t>Moreno</a:t>
            </a:r>
            <a:r>
              <a:rPr lang="hu-HU" sz="2100" dirty="0" smtClean="0" bmk="">
                <a:latin typeface="Georgia" pitchFamily="18" charset="0"/>
                <a:cs typeface="Times New Roman" pitchFamily="18" charset="0"/>
              </a:rPr>
              <a:t>: Mi a közösség?</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19. </a:t>
            </a:r>
            <a:r>
              <a:rPr lang="hu-HU" sz="2100" dirty="0" err="1" smtClean="0" bmk="">
                <a:latin typeface="Georgia" pitchFamily="18" charset="0"/>
                <a:cs typeface="Times New Roman" pitchFamily="18" charset="0"/>
              </a:rPr>
              <a:t>Lewin</a:t>
            </a:r>
            <a:r>
              <a:rPr lang="hu-HU" sz="2100" dirty="0" smtClean="0" bmk="">
                <a:latin typeface="Georgia" pitchFamily="18" charset="0"/>
                <a:cs typeface="Times New Roman" pitchFamily="18" charset="0"/>
              </a:rPr>
              <a:t>: Mezőelmélet</a:t>
            </a:r>
          </a:p>
          <a:p>
            <a:pPr marL="0" indent="0" fontAlgn="base">
              <a:lnSpc>
                <a:spcPct val="120000"/>
              </a:lnSpc>
              <a:spcBef>
                <a:spcPct val="0"/>
              </a:spcBef>
              <a:spcAft>
                <a:spcPct val="0"/>
              </a:spcAft>
              <a:buClrTx/>
              <a:buSzTx/>
              <a:buNone/>
            </a:pPr>
            <a:r>
              <a:rPr lang="hu-HU" sz="2100" dirty="0" smtClean="0"/>
              <a:t>20. Rosa </a:t>
            </a:r>
            <a:r>
              <a:rPr lang="hu-HU" sz="2100" dirty="0" err="1" smtClean="0"/>
              <a:t>Argentina</a:t>
            </a:r>
            <a:r>
              <a:rPr lang="hu-HU" sz="2100" dirty="0" smtClean="0"/>
              <a:t>: Többet ésszel!</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21. Faragó Ferenc: Tanyai szilánkok</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22. Bóta Zsuzsanna: Önismeret</a:t>
            </a:r>
          </a:p>
          <a:p>
            <a:pPr marL="0" indent="0" fontAlgn="base">
              <a:lnSpc>
                <a:spcPct val="120000"/>
              </a:lnSpc>
              <a:spcBef>
                <a:spcPct val="0"/>
              </a:spcBef>
              <a:spcAft>
                <a:spcPct val="0"/>
              </a:spcAft>
              <a:buClrTx/>
              <a:buSzTx/>
              <a:buNone/>
            </a:pPr>
            <a:r>
              <a:rPr lang="hu-HU" sz="2100" dirty="0" smtClean="0" bmk="">
                <a:latin typeface="Georgia" pitchFamily="18" charset="0"/>
                <a:cs typeface="Times New Roman" pitchFamily="18" charset="0"/>
              </a:rPr>
              <a:t>23. C. G. Jung: </a:t>
            </a:r>
            <a:r>
              <a:rPr lang="hu-HU" sz="2100" dirty="0" err="1" smtClean="0" bmk="">
                <a:latin typeface="Georgia" pitchFamily="18" charset="0"/>
                <a:cs typeface="Times New Roman" pitchFamily="18" charset="0"/>
              </a:rPr>
              <a:t>Selbst</a:t>
            </a:r>
            <a:endParaRPr lang="hu-HU" sz="2100" dirty="0" smtClean="0" bmk="">
              <a:latin typeface="Georgia" pitchFamily="18" charset="0"/>
              <a:cs typeface="Times New Roman" pitchFamily="18" charset="0"/>
            </a:endParaRPr>
          </a:p>
          <a:p>
            <a:pPr marL="0" lvl="0" indent="0" fontAlgn="base">
              <a:lnSpc>
                <a:spcPct val="120000"/>
              </a:lnSpc>
              <a:spcBef>
                <a:spcPct val="0"/>
              </a:spcBef>
              <a:spcAft>
                <a:spcPct val="0"/>
              </a:spcAft>
              <a:buClrTx/>
              <a:buSzTx/>
              <a:buNone/>
            </a:pPr>
            <a:endParaRPr lang="hu-HU" sz="2100" dirty="0" smtClean="0" bmk="">
              <a:latin typeface="Georgia" pitchFamily="18" charset="0"/>
              <a:cs typeface="Times New Roman" pitchFamily="18" charset="0"/>
            </a:endParaRPr>
          </a:p>
          <a:p>
            <a:pPr marL="0" lvl="0" indent="0" fontAlgn="base">
              <a:lnSpc>
                <a:spcPct val="120000"/>
              </a:lnSpc>
              <a:spcBef>
                <a:spcPct val="0"/>
              </a:spcBef>
              <a:spcAft>
                <a:spcPct val="0"/>
              </a:spcAft>
              <a:buClrTx/>
              <a:buSzTx/>
              <a:buNone/>
            </a:pPr>
            <a:endParaRPr lang="hu-HU" sz="2100" dirty="0" smtClean="0">
              <a:latin typeface="Arial" pitchFamily="34" charset="0"/>
              <a:cs typeface="Arial" pitchFamily="34" charset="0"/>
            </a:endParaRPr>
          </a:p>
          <a:p>
            <a:pPr marL="0" lvl="0" indent="0" eaLnBrk="0" fontAlgn="base" hangingPunct="0">
              <a:lnSpc>
                <a:spcPct val="120000"/>
              </a:lnSpc>
              <a:spcBef>
                <a:spcPct val="0"/>
              </a:spcBef>
              <a:spcAft>
                <a:spcPct val="0"/>
              </a:spcAft>
              <a:buClrTx/>
              <a:buSzTx/>
              <a:buNone/>
            </a:pPr>
            <a:endParaRPr lang="hu-HU" sz="1100" dirty="0" smtClean="0">
              <a:latin typeface="Arial" pitchFamily="34" charset="0"/>
              <a:cs typeface="Arial" pitchFamily="34" charset="0"/>
            </a:endParaRPr>
          </a:p>
          <a:p>
            <a:pPr marL="0" lvl="0" indent="0" eaLnBrk="0" fontAlgn="base" hangingPunct="0">
              <a:lnSpc>
                <a:spcPct val="120000"/>
              </a:lnSpc>
              <a:spcBef>
                <a:spcPct val="0"/>
              </a:spcBef>
              <a:spcAft>
                <a:spcPct val="0"/>
              </a:spcAft>
              <a:buClrTx/>
              <a:buSzTx/>
              <a:buNone/>
            </a:pPr>
            <a:endParaRPr lang="hu-HU" sz="3200" dirty="0" smtClean="0">
              <a:latin typeface="Arial" pitchFamily="34" charset="0"/>
              <a:cs typeface="Arial" pitchFamily="34" charset="0"/>
            </a:endParaRPr>
          </a:p>
          <a:p>
            <a:pPr>
              <a:buNone/>
            </a:pPr>
            <a:endParaRPr lang="hu-HU" sz="2400" dirty="0" smtClean="0"/>
          </a:p>
          <a:p>
            <a:pPr>
              <a:buNone/>
            </a:pPr>
            <a:endParaRPr lang="hu-HU" dirty="0" smtClean="0"/>
          </a:p>
          <a:p>
            <a:pPr>
              <a:buNone/>
            </a:pPr>
            <a:endParaRPr lang="hu-HU" dirty="0" smtClean="0"/>
          </a:p>
          <a:p>
            <a:pPr>
              <a:buNone/>
            </a:pPr>
            <a:endParaRPr lang="hu-HU" dirty="0" smtClean="0"/>
          </a:p>
          <a:p>
            <a:pPr>
              <a:buNone/>
            </a:pPr>
            <a:endParaRPr lang="hu-H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04664"/>
            <a:ext cx="8229600" cy="720080"/>
          </a:xfrm>
        </p:spPr>
        <p:txBody>
          <a:bodyPr>
            <a:normAutofit fontScale="90000"/>
          </a:bodyPr>
          <a:lstStyle/>
          <a:p>
            <a:pPr algn="ctr"/>
            <a:r>
              <a:rPr lang="hu-HU" b="1" dirty="0" smtClean="0"/>
              <a:t>Adni egyedül nem lehet</a:t>
            </a:r>
            <a:endParaRPr lang="hu-HU" b="1" dirty="0"/>
          </a:p>
        </p:txBody>
      </p:sp>
      <p:sp>
        <p:nvSpPr>
          <p:cNvPr id="3" name="Tartalom helye 2"/>
          <p:cNvSpPr>
            <a:spLocks noGrp="1"/>
          </p:cNvSpPr>
          <p:nvPr>
            <p:ph idx="1"/>
          </p:nvPr>
        </p:nvSpPr>
        <p:spPr>
          <a:xfrm>
            <a:off x="179512" y="1268760"/>
            <a:ext cx="8712968" cy="5400600"/>
          </a:xfrm>
        </p:spPr>
        <p:txBody>
          <a:bodyPr>
            <a:normAutofit fontScale="92500"/>
          </a:bodyPr>
          <a:lstStyle/>
          <a:p>
            <a:pPr>
              <a:buNone/>
            </a:pPr>
            <a:r>
              <a:rPr lang="hu-HU" dirty="0" err="1" smtClean="0"/>
              <a:t>Gyb</a:t>
            </a:r>
            <a:r>
              <a:rPr lang="hu-HU" dirty="0" smtClean="0"/>
              <a:t>.: „Isten se tudta magában csinálni        Szentháromság.”</a:t>
            </a:r>
          </a:p>
          <a:p>
            <a:r>
              <a:rPr lang="hu-HU" dirty="0" smtClean="0"/>
              <a:t>Kisközösséget hozunk létre jézusi mintára.</a:t>
            </a:r>
          </a:p>
          <a:p>
            <a:r>
              <a:rPr lang="hu-HU" dirty="0" smtClean="0"/>
              <a:t>A kk. nemcsak önmagáért van, mindig egy külső nemes célra is irányul.</a:t>
            </a:r>
          </a:p>
          <a:p>
            <a:r>
              <a:rPr lang="hu-HU" dirty="0" smtClean="0"/>
              <a:t>Osztozunk, megosztjuk amink van, de mit, hol, mikor és kivel?</a:t>
            </a:r>
          </a:p>
          <a:p>
            <a:pPr>
              <a:buNone/>
            </a:pPr>
            <a:r>
              <a:rPr lang="hu-HU" dirty="0" smtClean="0"/>
              <a:t>A bennünket koncentrikusan körülvevő</a:t>
            </a:r>
          </a:p>
          <a:p>
            <a:pPr>
              <a:buNone/>
            </a:pPr>
            <a:r>
              <a:rPr lang="hu-HU" dirty="0" err="1" smtClean="0"/>
              <a:t>kk.-kal</a:t>
            </a:r>
            <a:r>
              <a:rPr lang="hu-HU" dirty="0" smtClean="0"/>
              <a:t>: Isten, társam, család, kk., </a:t>
            </a:r>
          </a:p>
          <a:p>
            <a:pPr>
              <a:buNone/>
            </a:pPr>
            <a:r>
              <a:rPr lang="hu-HU" dirty="0" smtClean="0"/>
              <a:t>munkahely, netán közösségi oldalak: </a:t>
            </a:r>
          </a:p>
          <a:p>
            <a:pPr>
              <a:buNone/>
            </a:pPr>
            <a:r>
              <a:rPr lang="hu-HU" dirty="0" err="1" smtClean="0"/>
              <a:t>facebook</a:t>
            </a:r>
            <a:r>
              <a:rPr lang="hu-HU" dirty="0" smtClean="0"/>
              <a:t> stb.? </a:t>
            </a:r>
          </a:p>
          <a:p>
            <a:pPr>
              <a:buNone/>
            </a:pPr>
            <a:r>
              <a:rPr lang="hu-HU" dirty="0" smtClean="0"/>
              <a:t>1. átütő élményem: </a:t>
            </a:r>
          </a:p>
          <a:p>
            <a:pPr>
              <a:buNone/>
            </a:pPr>
            <a:r>
              <a:rPr lang="hu-HU" dirty="0" smtClean="0"/>
              <a:t>Ferivel (32 év után) ismerősök lettünk</a:t>
            </a:r>
          </a:p>
          <a:p>
            <a:pPr>
              <a:buNone/>
            </a:pPr>
            <a:r>
              <a:rPr lang="hu-HU" dirty="0" smtClean="0"/>
              <a:t> a </a:t>
            </a:r>
            <a:r>
              <a:rPr lang="hu-HU" dirty="0" err="1" smtClean="0"/>
              <a:t>facebook</a:t>
            </a:r>
            <a:r>
              <a:rPr lang="hu-HU" dirty="0" smtClean="0"/>
              <a:t> oldalon.</a:t>
            </a:r>
            <a:endParaRPr lang="hu-HU" dirty="0"/>
          </a:p>
        </p:txBody>
      </p:sp>
      <p:sp>
        <p:nvSpPr>
          <p:cNvPr id="4" name="Jobbra nyíl 3"/>
          <p:cNvSpPr/>
          <p:nvPr/>
        </p:nvSpPr>
        <p:spPr>
          <a:xfrm>
            <a:off x="5292080" y="1268760"/>
            <a:ext cx="50405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5" name="Kép 0" descr="DSCF8842.jpg"/>
          <p:cNvPicPr>
            <a:picLocks noChangeAspect="1" noChangeArrowheads="1"/>
          </p:cNvPicPr>
          <p:nvPr/>
        </p:nvPicPr>
        <p:blipFill>
          <a:blip r:embed="rId2" cstate="screen"/>
          <a:srcRect/>
          <a:stretch>
            <a:fillRect/>
          </a:stretch>
        </p:blipFill>
        <p:spPr bwMode="auto">
          <a:xfrm>
            <a:off x="6372200" y="4077072"/>
            <a:ext cx="2457624" cy="2467112"/>
          </a:xfrm>
          <a:prstGeom prst="rect">
            <a:avLst/>
          </a:prstGeom>
          <a:solidFill>
            <a:srgbClr val="FFC000"/>
          </a:solidFill>
          <a:ln w="228600" cmpd="tri">
            <a:solidFill>
              <a:srgbClr val="FFC000"/>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32656"/>
            <a:ext cx="8229600" cy="936104"/>
          </a:xfrm>
        </p:spPr>
        <p:txBody>
          <a:bodyPr>
            <a:normAutofit fontScale="90000"/>
          </a:bodyPr>
          <a:lstStyle/>
          <a:p>
            <a:pPr algn="ctr"/>
            <a:r>
              <a:rPr lang="hu-HU" b="1" dirty="0" smtClean="0"/>
              <a:t>Mi az </a:t>
            </a:r>
            <a:r>
              <a:rPr lang="hu-HU" b="1" dirty="0" err="1" smtClean="0"/>
              <a:t>elönye</a:t>
            </a:r>
            <a:r>
              <a:rPr lang="hu-HU" b="1" dirty="0" smtClean="0"/>
              <a:t> a megosztásnak és mi a hátránya, illetve a veszélye?</a:t>
            </a:r>
            <a:endParaRPr lang="hu-HU" b="1" dirty="0"/>
          </a:p>
        </p:txBody>
      </p:sp>
      <p:sp>
        <p:nvSpPr>
          <p:cNvPr id="3" name="Tartalom helye 2"/>
          <p:cNvSpPr>
            <a:spLocks noGrp="1"/>
          </p:cNvSpPr>
          <p:nvPr>
            <p:ph idx="1"/>
          </p:nvPr>
        </p:nvSpPr>
        <p:spPr>
          <a:xfrm>
            <a:off x="457200" y="1268760"/>
            <a:ext cx="8229600" cy="5328592"/>
          </a:xfrm>
        </p:spPr>
        <p:txBody>
          <a:bodyPr/>
          <a:lstStyle/>
          <a:p>
            <a:r>
              <a:rPr lang="hu-HU" dirty="0" smtClean="0"/>
              <a:t>Dr. Tari Annamária előadása válaszolt.</a:t>
            </a:r>
          </a:p>
          <a:p>
            <a:r>
              <a:rPr lang="hu-HU" dirty="0" smtClean="0"/>
              <a:t>Megtudtam, hogy az XYZ generációból én X vagyok.</a:t>
            </a:r>
          </a:p>
          <a:p>
            <a:r>
              <a:rPr lang="hu-HU" dirty="0" smtClean="0"/>
              <a:t>Családunkban van Y is.</a:t>
            </a:r>
          </a:p>
          <a:p>
            <a:r>
              <a:rPr lang="hu-HU" dirty="0" smtClean="0"/>
              <a:t>De leginkább Z-k, illetve digitális bennszülöttek vesznek körül.</a:t>
            </a:r>
          </a:p>
          <a:p>
            <a:r>
              <a:rPr lang="hu-HU" dirty="0" smtClean="0"/>
              <a:t>Dr. Gyarmati Éva az MTA tudományos munkatársa megnyugtatott, hogy nem fog „elbutulni” a </a:t>
            </a:r>
            <a:r>
              <a:rPr lang="hu-HU" dirty="0" err="1" smtClean="0"/>
              <a:t>Facebook</a:t>
            </a:r>
            <a:r>
              <a:rPr lang="hu-HU" dirty="0" smtClean="0"/>
              <a:t> – nemzedék.</a:t>
            </a:r>
          </a:p>
          <a:p>
            <a:r>
              <a:rPr lang="hu-HU" dirty="0" smtClean="0"/>
              <a:t>Friss tudás megosztása (későbbi kifejtése).</a:t>
            </a:r>
          </a:p>
          <a:p>
            <a:pPr>
              <a:buNone/>
            </a:pPr>
            <a:r>
              <a:rPr lang="hu-HU" dirty="0" smtClean="0"/>
              <a:t>Előbb érlelődési folyamatunk áttekintése spirituális (és </a:t>
            </a:r>
            <a:r>
              <a:rPr lang="hu-HU" dirty="0" err="1" smtClean="0"/>
              <a:t>biol</a:t>
            </a:r>
            <a:r>
              <a:rPr lang="hu-HU" dirty="0" smtClean="0"/>
              <a:t>. </a:t>
            </a:r>
            <a:r>
              <a:rPr lang="hu-HU" dirty="0" err="1" smtClean="0"/>
              <a:t>pszich</a:t>
            </a:r>
            <a:r>
              <a:rPr lang="hu-HU" dirty="0" smtClean="0"/>
              <a:t>. </a:t>
            </a:r>
            <a:r>
              <a:rPr lang="hu-HU" dirty="0" err="1" smtClean="0"/>
              <a:t>szociol</a:t>
            </a:r>
            <a:r>
              <a:rPr lang="hu-HU" dirty="0" smtClean="0"/>
              <a:t>.) vetületben, hogy lássuk milyen értéket vagy veszélyt rejt egy-egy életszakasz.</a:t>
            </a:r>
          </a:p>
          <a:p>
            <a:endParaRPr lang="hu-H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60648"/>
            <a:ext cx="8229600" cy="864096"/>
          </a:xfrm>
        </p:spPr>
        <p:txBody>
          <a:bodyPr>
            <a:noAutofit/>
          </a:bodyPr>
          <a:lstStyle/>
          <a:p>
            <a:pPr algn="ctr"/>
            <a:r>
              <a:rPr lang="hu-HU" sz="4000" b="1" dirty="0" smtClean="0"/>
              <a:t>Személyünk érlelődési folyamata</a:t>
            </a:r>
            <a:br>
              <a:rPr lang="hu-HU" sz="4000" b="1" dirty="0" smtClean="0"/>
            </a:br>
            <a:r>
              <a:rPr lang="hu-HU" sz="4000" b="1" dirty="0" smtClean="0"/>
              <a:t>Dr. </a:t>
            </a:r>
            <a:r>
              <a:rPr lang="hu-HU" sz="4000" b="1" dirty="0" err="1" smtClean="0"/>
              <a:t>Csíky</a:t>
            </a:r>
            <a:r>
              <a:rPr lang="hu-HU" sz="4000" b="1" dirty="0" smtClean="0"/>
              <a:t> Erzsébet nyomán</a:t>
            </a:r>
            <a:endParaRPr lang="hu-HU" sz="4000" b="1" dirty="0"/>
          </a:p>
        </p:txBody>
      </p:sp>
      <p:sp>
        <p:nvSpPr>
          <p:cNvPr id="3" name="Tartalom helye 2"/>
          <p:cNvSpPr>
            <a:spLocks noGrp="1"/>
          </p:cNvSpPr>
          <p:nvPr>
            <p:ph idx="1"/>
          </p:nvPr>
        </p:nvSpPr>
        <p:spPr>
          <a:xfrm>
            <a:off x="457200" y="1268760"/>
            <a:ext cx="8229600" cy="5328592"/>
          </a:xfrm>
        </p:spPr>
        <p:txBody>
          <a:bodyPr>
            <a:noAutofit/>
          </a:bodyPr>
          <a:lstStyle/>
          <a:p>
            <a:pPr algn="ctr">
              <a:buNone/>
            </a:pPr>
            <a:r>
              <a:rPr lang="hu-HU" sz="2400" b="1" dirty="0" smtClean="0">
                <a:solidFill>
                  <a:schemeClr val="accent2">
                    <a:lumMod val="75000"/>
                  </a:schemeClr>
                </a:solidFill>
              </a:rPr>
              <a:t>Az első hétéves korszak születéstől - 7. éves korig</a:t>
            </a:r>
          </a:p>
          <a:p>
            <a:pPr algn="ctr">
              <a:buNone/>
            </a:pPr>
            <a:endParaRPr lang="hu-HU" sz="2400" b="1" dirty="0" smtClean="0">
              <a:solidFill>
                <a:schemeClr val="accent2">
                  <a:lumMod val="75000"/>
                </a:schemeClr>
              </a:solidFill>
            </a:endParaRPr>
          </a:p>
          <a:p>
            <a:pPr algn="ctr">
              <a:buNone/>
            </a:pPr>
            <a:r>
              <a:rPr lang="hu-HU" sz="2800" b="1" i="1" dirty="0" smtClean="0">
                <a:solidFill>
                  <a:schemeClr val="accent2">
                    <a:lumMod val="75000"/>
                  </a:schemeClr>
                </a:solidFill>
                <a:latin typeface="Times New Roman" pitchFamily="18" charset="0"/>
                <a:cs typeface="Times New Roman" pitchFamily="18" charset="0"/>
              </a:rPr>
              <a:t>Az őrangyal ölében, még ég és Föld   között, de egyre lejjebb, a sima víztükrű  víz felett ívelő  híd  felé. Napsütés, nyugodt víztükör.</a:t>
            </a:r>
          </a:p>
          <a:p>
            <a:pPr algn="ctr">
              <a:buNone/>
            </a:pPr>
            <a:endParaRPr lang="hu-HU" sz="2000" b="1" dirty="0" smtClean="0">
              <a:solidFill>
                <a:schemeClr val="accent2">
                  <a:lumMod val="75000"/>
                </a:schemeClr>
              </a:solidFill>
              <a:latin typeface="Blackadder ITC" pitchFamily="82" charset="0"/>
            </a:endParaRPr>
          </a:p>
          <a:p>
            <a:pPr marL="806450" indent="-806450">
              <a:buNone/>
              <a:defRPr/>
            </a:pPr>
            <a:r>
              <a:rPr lang="hu-HU" sz="2800" dirty="0" smtClean="0">
                <a:latin typeface="Times New Roman" pitchFamily="18" charset="0"/>
              </a:rPr>
              <a:t>Az idegrendszer érése : érzékszervek </a:t>
            </a:r>
            <a:r>
              <a:rPr lang="hu-HU" sz="2800" dirty="0" smtClean="0">
                <a:latin typeface="Arial" charset="0"/>
              </a:rPr>
              <a:t>► ◄</a:t>
            </a:r>
            <a:r>
              <a:rPr lang="hu-HU" sz="2800" dirty="0" smtClean="0">
                <a:latin typeface="Times New Roman" pitchFamily="18" charset="0"/>
                <a:cs typeface="Times New Roman" pitchFamily="18" charset="0"/>
              </a:rPr>
              <a:t>külvilág,</a:t>
            </a:r>
          </a:p>
          <a:p>
            <a:pPr marL="806450" indent="-806450">
              <a:buNone/>
              <a:defRPr/>
            </a:pPr>
            <a:r>
              <a:rPr lang="hu-HU" sz="2800" dirty="0" smtClean="0">
                <a:latin typeface="Times New Roman" pitchFamily="18" charset="0"/>
                <a:cs typeface="Times New Roman" pitchFamily="18" charset="0"/>
              </a:rPr>
              <a:t>sejtgyarapodás, növekedés.</a:t>
            </a:r>
          </a:p>
          <a:p>
            <a:pPr marL="806450" indent="-806450">
              <a:buNone/>
              <a:defRPr/>
            </a:pPr>
            <a:r>
              <a:rPr lang="hu-HU" sz="2800" dirty="0" smtClean="0">
                <a:latin typeface="Times New Roman" pitchFamily="18" charset="0"/>
                <a:cs typeface="Times New Roman" pitchFamily="18" charset="0"/>
              </a:rPr>
              <a:t>             Mozgás a térben→ kitágul a világ, ismeretek.</a:t>
            </a:r>
          </a:p>
          <a:p>
            <a:pPr marL="806450" indent="-806450">
              <a:buNone/>
              <a:defRPr/>
            </a:pPr>
            <a:r>
              <a:rPr lang="hu-HU" sz="2800" dirty="0" smtClean="0">
                <a:latin typeface="Times New Roman" pitchFamily="18" charset="0"/>
                <a:cs typeface="Times New Roman" pitchFamily="18" charset="0"/>
              </a:rPr>
              <a:t>A fizikai test individualizálódása.</a:t>
            </a:r>
          </a:p>
          <a:p>
            <a:pPr marL="806450" indent="-806450">
              <a:buNone/>
              <a:defRPr/>
            </a:pPr>
            <a:r>
              <a:rPr lang="hu-HU" sz="2800" dirty="0" smtClean="0">
                <a:latin typeface="Times New Roman" pitchFamily="18" charset="0"/>
                <a:cs typeface="Times New Roman" pitchFamily="18" charset="0"/>
              </a:rPr>
              <a:t>Összehangolódik az öröklés és a környezet.</a:t>
            </a:r>
          </a:p>
          <a:p>
            <a:pPr marL="806450" indent="-806450">
              <a:lnSpc>
                <a:spcPct val="50000"/>
              </a:lnSpc>
              <a:buNone/>
              <a:defRPr/>
            </a:pPr>
            <a:endParaRPr lang="hu-HU" sz="16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rtalom helye 3"/>
          <p:cNvSpPr>
            <a:spLocks noGrp="1"/>
          </p:cNvSpPr>
          <p:nvPr>
            <p:ph idx="1"/>
          </p:nvPr>
        </p:nvSpPr>
        <p:spPr>
          <a:xfrm>
            <a:off x="539552" y="332656"/>
            <a:ext cx="8229600" cy="5919936"/>
          </a:xfrm>
        </p:spPr>
        <p:txBody>
          <a:bodyPr>
            <a:normAutofit fontScale="62500" lnSpcReduction="20000"/>
          </a:bodyPr>
          <a:lstStyle/>
          <a:p>
            <a:pPr marL="806450" indent="-806450">
              <a:lnSpc>
                <a:spcPct val="50000"/>
              </a:lnSpc>
              <a:buNone/>
              <a:defRPr/>
            </a:pPr>
            <a:r>
              <a:rPr lang="hu-HU" sz="3600" b="1" dirty="0" smtClean="0">
                <a:solidFill>
                  <a:schemeClr val="accent1">
                    <a:lumMod val="75000"/>
                  </a:schemeClr>
                </a:solidFill>
              </a:rPr>
              <a:t>A második hétéves korszak </a:t>
            </a:r>
            <a:r>
              <a:rPr lang="hu-HU" sz="3600" b="1" dirty="0" smtClean="0">
                <a:solidFill>
                  <a:schemeClr val="accent1">
                    <a:lumMod val="75000"/>
                  </a:schemeClr>
                </a:solidFill>
                <a:latin typeface="Times New Roman" pitchFamily="18" charset="0"/>
              </a:rPr>
              <a:t>7 - 14 éves kor</a:t>
            </a:r>
          </a:p>
          <a:p>
            <a:pPr marL="806450" indent="-806450">
              <a:buNone/>
              <a:defRPr/>
            </a:pPr>
            <a:endParaRPr lang="hu-HU" sz="3600" b="1" i="1" dirty="0" smtClean="0">
              <a:solidFill>
                <a:schemeClr val="accent1">
                  <a:lumMod val="75000"/>
                </a:schemeClr>
              </a:solidFill>
              <a:latin typeface="Blackadder ITC" pitchFamily="82" charset="0"/>
            </a:endParaRPr>
          </a:p>
          <a:p>
            <a:pPr marL="806450" indent="-806450" algn="ctr">
              <a:buNone/>
              <a:defRPr/>
            </a:pPr>
            <a:r>
              <a:rPr lang="hu-HU" sz="3600" b="1" i="1" dirty="0" smtClean="0">
                <a:solidFill>
                  <a:schemeClr val="accent1">
                    <a:lumMod val="75000"/>
                  </a:schemeClr>
                </a:solidFill>
                <a:latin typeface="Times New Roman" pitchFamily="18" charset="0"/>
                <a:cs typeface="Times New Roman" pitchFamily="18" charset="0"/>
              </a:rPr>
              <a:t>Az  őrangyal a kezét fogva vezeti a hídon. Bárányfelhők, szellő,  gyengén fodrozódó  víztükör.</a:t>
            </a:r>
          </a:p>
          <a:p>
            <a:pPr marL="806450" indent="-806450" algn="ctr">
              <a:buNone/>
              <a:defRPr/>
            </a:pPr>
            <a:endParaRPr lang="hu-HU" sz="3600" b="1" i="1" dirty="0" smtClean="0">
              <a:solidFill>
                <a:schemeClr val="accent1">
                  <a:lumMod val="75000"/>
                </a:schemeClr>
              </a:solidFill>
              <a:latin typeface="Times New Roman" pitchFamily="18" charset="0"/>
              <a:cs typeface="Times New Roman" pitchFamily="18" charset="0"/>
            </a:endParaRPr>
          </a:p>
          <a:p>
            <a:pPr>
              <a:lnSpc>
                <a:spcPct val="120000"/>
              </a:lnSpc>
              <a:buNone/>
              <a:defRPr/>
            </a:pPr>
            <a:r>
              <a:rPr lang="hu-HU" sz="3000" dirty="0" smtClean="0"/>
              <a:t>A szervek érési fázisa,</a:t>
            </a:r>
            <a:r>
              <a:rPr lang="hu-HU" sz="3000" dirty="0" smtClean="0">
                <a:solidFill>
                  <a:srgbClr val="FF66CC"/>
                </a:solidFill>
              </a:rPr>
              <a:t> </a:t>
            </a:r>
            <a:r>
              <a:rPr lang="hu-HU" sz="3000" dirty="0" smtClean="0"/>
              <a:t>testi erő, ritmus. Légzés, keringés, anyagcsere, saját temperamentum.                                             </a:t>
            </a:r>
          </a:p>
          <a:p>
            <a:pPr>
              <a:lnSpc>
                <a:spcPct val="120000"/>
              </a:lnSpc>
              <a:buNone/>
              <a:defRPr/>
            </a:pPr>
            <a:r>
              <a:rPr lang="hu-HU" sz="3000" dirty="0" smtClean="0"/>
              <a:t>Szinte a világot is belélegzi: fut, kerékpározik, stb. - osztálytársak, sportkör stb.</a:t>
            </a:r>
          </a:p>
          <a:p>
            <a:pPr>
              <a:lnSpc>
                <a:spcPct val="120000"/>
              </a:lnSpc>
              <a:buNone/>
              <a:defRPr/>
            </a:pPr>
            <a:r>
              <a:rPr lang="hu-HU" sz="3000" dirty="0" smtClean="0"/>
              <a:t>Az idegrendszer  érésével is kitágul a világ: fantázia, emlékezet (tanulás).</a:t>
            </a:r>
          </a:p>
          <a:p>
            <a:pPr>
              <a:lnSpc>
                <a:spcPct val="120000"/>
              </a:lnSpc>
              <a:buNone/>
              <a:defRPr/>
            </a:pPr>
            <a:r>
              <a:rPr lang="hu-HU" sz="3000" dirty="0" smtClean="0"/>
              <a:t>Érzelem, indulat: szeretet, gyűlölet, igazságosság, bátorság.                                             </a:t>
            </a:r>
          </a:p>
          <a:p>
            <a:pPr>
              <a:lnSpc>
                <a:spcPct val="120000"/>
              </a:lnSpc>
              <a:buNone/>
              <a:defRPr/>
            </a:pPr>
            <a:r>
              <a:rPr lang="hu-HU" sz="3000" dirty="0" smtClean="0">
                <a:solidFill>
                  <a:schemeClr val="accent1">
                    <a:lumMod val="75000"/>
                  </a:schemeClr>
                </a:solidFill>
              </a:rPr>
              <a:t>A gyermek már fizikálisan, vitálisan is független, de lelkileg nem.  Befolyásolható, utánoz.</a:t>
            </a:r>
          </a:p>
          <a:p>
            <a:pPr>
              <a:lnSpc>
                <a:spcPct val="120000"/>
              </a:lnSpc>
              <a:buNone/>
              <a:defRPr/>
            </a:pPr>
            <a:r>
              <a:rPr lang="hu-HU" sz="3000" dirty="0" smtClean="0"/>
              <a:t>Az első 11 év után a  </a:t>
            </a:r>
            <a:r>
              <a:rPr lang="hu-HU" sz="3000" dirty="0" smtClean="0">
                <a:solidFill>
                  <a:schemeClr val="accent1">
                    <a:lumMod val="75000"/>
                  </a:schemeClr>
                </a:solidFill>
              </a:rPr>
              <a:t>12 éves kor nagy fordulópont:  </a:t>
            </a:r>
          </a:p>
          <a:p>
            <a:pPr>
              <a:lnSpc>
                <a:spcPct val="120000"/>
              </a:lnSpc>
              <a:buNone/>
              <a:defRPr/>
            </a:pPr>
            <a:r>
              <a:rPr lang="hu-HU" sz="3000" dirty="0" smtClean="0"/>
              <a:t> Nemi érés, pubertás kor: távlati célok,  hivatás tervezése, nemi identitás stb., szépség.</a:t>
            </a:r>
          </a:p>
          <a:p>
            <a:pPr>
              <a:lnSpc>
                <a:spcPct val="80000"/>
              </a:lnSpc>
              <a:buNone/>
              <a:defRPr/>
            </a:pPr>
            <a:r>
              <a:rPr lang="hu-HU" sz="3000" dirty="0" smtClean="0"/>
              <a:t>                                                                            </a:t>
            </a:r>
            <a:r>
              <a:rPr lang="hu-HU" dirty="0" smtClean="0"/>
              <a:t>                     </a:t>
            </a:r>
            <a:endParaRPr lang="hu-HU" b="1" i="1" dirty="0" smtClean="0">
              <a:solidFill>
                <a:schemeClr val="accent1">
                  <a:lumMod val="60000"/>
                  <a:lumOff val="40000"/>
                </a:schemeClr>
              </a:solidFill>
              <a:latin typeface="Times New Roman" pitchFamily="18" charset="0"/>
              <a:cs typeface="Times New Roman" pitchFamily="18" charset="0"/>
            </a:endParaRPr>
          </a:p>
          <a:p>
            <a:pPr>
              <a:buNone/>
            </a:pPr>
            <a:endParaRPr lang="hu-H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332656"/>
            <a:ext cx="8229600" cy="6336704"/>
          </a:xfrm>
        </p:spPr>
        <p:txBody>
          <a:bodyPr>
            <a:noAutofit/>
          </a:bodyPr>
          <a:lstStyle/>
          <a:p>
            <a:pPr algn="ctr">
              <a:buNone/>
              <a:defRPr/>
            </a:pPr>
            <a:r>
              <a:rPr lang="hu-HU" sz="2800" b="1" dirty="0" smtClean="0">
                <a:solidFill>
                  <a:schemeClr val="accent1">
                    <a:lumMod val="75000"/>
                  </a:schemeClr>
                </a:solidFill>
              </a:rPr>
              <a:t>A harmadik hétéves korszak  14- 21</a:t>
            </a:r>
            <a:r>
              <a:rPr lang="hu-HU" sz="2800" b="1" dirty="0" smtClean="0">
                <a:solidFill>
                  <a:schemeClr val="accent1">
                    <a:lumMod val="75000"/>
                  </a:schemeClr>
                </a:solidFill>
                <a:latin typeface="Times New Roman" pitchFamily="18" charset="0"/>
              </a:rPr>
              <a:t> éves kor</a:t>
            </a:r>
            <a:r>
              <a:rPr lang="hu-HU" sz="2400" b="1" dirty="0" smtClean="0">
                <a:solidFill>
                  <a:schemeClr val="accent1">
                    <a:lumMod val="60000"/>
                    <a:lumOff val="40000"/>
                  </a:schemeClr>
                </a:solidFill>
              </a:rPr>
              <a:t/>
            </a:r>
            <a:br>
              <a:rPr lang="hu-HU" sz="2400" b="1" dirty="0" smtClean="0">
                <a:solidFill>
                  <a:schemeClr val="accent1">
                    <a:lumMod val="60000"/>
                    <a:lumOff val="40000"/>
                  </a:schemeClr>
                </a:solidFill>
              </a:rPr>
            </a:br>
            <a:r>
              <a:rPr lang="hu-HU" sz="2000" b="1" i="1" dirty="0" smtClean="0">
                <a:solidFill>
                  <a:schemeClr val="accent1">
                    <a:lumMod val="75000"/>
                  </a:schemeClr>
                </a:solidFill>
                <a:latin typeface="Times New Roman" pitchFamily="18" charset="0"/>
                <a:cs typeface="Times New Roman" pitchFamily="18" charset="0"/>
              </a:rPr>
              <a:t>Az őrangyal  mögötte van, a vállát érintve vigyáz rá.  </a:t>
            </a:r>
          </a:p>
          <a:p>
            <a:pPr algn="ctr">
              <a:buNone/>
              <a:defRPr/>
            </a:pPr>
            <a:r>
              <a:rPr lang="hu-HU" sz="2000" b="1" i="1" dirty="0" smtClean="0">
                <a:solidFill>
                  <a:schemeClr val="accent1">
                    <a:lumMod val="75000"/>
                  </a:schemeClr>
                </a:solidFill>
                <a:latin typeface="Times New Roman" pitchFamily="18" charset="0"/>
                <a:cs typeface="Times New Roman" pitchFamily="18" charset="0"/>
              </a:rPr>
              <a:t>A szél  erősebben fúj. A felhők mögül sejlő  napsugarak. A híd romos. A  víz      </a:t>
            </a:r>
          </a:p>
          <a:p>
            <a:pPr algn="ctr">
              <a:buNone/>
              <a:defRPr/>
            </a:pPr>
            <a:r>
              <a:rPr lang="hu-HU" sz="2000" b="1" i="1" dirty="0" smtClean="0">
                <a:solidFill>
                  <a:schemeClr val="accent1">
                    <a:lumMod val="75000"/>
                  </a:schemeClr>
                </a:solidFill>
                <a:latin typeface="Times New Roman" pitchFamily="18" charset="0"/>
                <a:cs typeface="Times New Roman" pitchFamily="18" charset="0"/>
              </a:rPr>
              <a:t>                                                kissé hullámzik.                           </a:t>
            </a:r>
            <a:r>
              <a:rPr lang="hu-HU" sz="2000" b="1" dirty="0" smtClean="0">
                <a:solidFill>
                  <a:schemeClr val="accent1">
                    <a:lumMod val="75000"/>
                  </a:schemeClr>
                </a:solidFill>
                <a:latin typeface="Blackadder ITC" pitchFamily="82" charset="0"/>
              </a:rPr>
              <a:t>              </a:t>
            </a:r>
            <a:r>
              <a:rPr lang="en-US" sz="1200" dirty="0" smtClean="0">
                <a:solidFill>
                  <a:schemeClr val="accent1">
                    <a:lumMod val="75000"/>
                  </a:schemeClr>
                </a:solidFill>
              </a:rPr>
              <a:t>Guardian Angel </a:t>
            </a:r>
            <a:endParaRPr lang="hu-HU" sz="1200" b="1" dirty="0" smtClean="0">
              <a:solidFill>
                <a:schemeClr val="accent1">
                  <a:lumMod val="75000"/>
                </a:schemeClr>
              </a:solidFill>
            </a:endParaRPr>
          </a:p>
          <a:p>
            <a:pPr>
              <a:lnSpc>
                <a:spcPct val="95000"/>
              </a:lnSpc>
              <a:buNone/>
              <a:defRPr/>
            </a:pPr>
            <a:r>
              <a:rPr lang="hu-HU" sz="2000" b="1" dirty="0" smtClean="0">
                <a:solidFill>
                  <a:schemeClr val="accent1">
                    <a:lumMod val="75000"/>
                  </a:schemeClr>
                </a:solidFill>
              </a:rPr>
              <a:t>Megszületik az  individuális lélek. </a:t>
            </a:r>
          </a:p>
          <a:p>
            <a:pPr>
              <a:lnSpc>
                <a:spcPct val="120000"/>
              </a:lnSpc>
              <a:buNone/>
              <a:defRPr/>
            </a:pPr>
            <a:r>
              <a:rPr lang="hu-HU" sz="2000" dirty="0" smtClean="0"/>
              <a:t>Az ember ekkorra éri el földi érettségét.</a:t>
            </a:r>
          </a:p>
          <a:p>
            <a:pPr>
              <a:lnSpc>
                <a:spcPct val="120000"/>
              </a:lnSpc>
              <a:buNone/>
              <a:defRPr/>
            </a:pPr>
            <a:r>
              <a:rPr lang="hu-HU" sz="2000" dirty="0" smtClean="0"/>
              <a:t>A kozmikusból átlép  a fizikai földiségbe. </a:t>
            </a:r>
          </a:p>
          <a:p>
            <a:pPr>
              <a:lnSpc>
                <a:spcPct val="120000"/>
              </a:lnSpc>
              <a:buNone/>
              <a:defRPr/>
            </a:pPr>
            <a:r>
              <a:rPr lang="hu-HU" sz="2000" dirty="0" smtClean="0"/>
              <a:t>Elszakad a szülőktől is.  Lelki élete individualizálódik. </a:t>
            </a:r>
          </a:p>
          <a:p>
            <a:pPr>
              <a:lnSpc>
                <a:spcPct val="120000"/>
              </a:lnSpc>
              <a:buNone/>
              <a:defRPr/>
            </a:pPr>
            <a:r>
              <a:rPr lang="hu-HU" sz="2000" dirty="0" smtClean="0"/>
              <a:t>Saját személyiségével foglalkozik, élete céljával,</a:t>
            </a:r>
          </a:p>
          <a:p>
            <a:pPr>
              <a:lnSpc>
                <a:spcPct val="120000"/>
              </a:lnSpc>
              <a:buNone/>
              <a:defRPr/>
            </a:pPr>
            <a:r>
              <a:rPr lang="hu-HU" sz="2000" dirty="0" smtClean="0"/>
              <a:t>terveivel, ideálok keresésével. </a:t>
            </a:r>
          </a:p>
          <a:p>
            <a:pPr>
              <a:lnSpc>
                <a:spcPct val="120000"/>
              </a:lnSpc>
              <a:buNone/>
              <a:defRPr/>
            </a:pPr>
            <a:r>
              <a:rPr lang="hu-HU" sz="2000" dirty="0" smtClean="0"/>
              <a:t>Dominál a szabadság, függetlenség vágya. Saját sorsát ő akarja irányítani. </a:t>
            </a:r>
            <a:r>
              <a:rPr lang="hu-HU" sz="2000" dirty="0" err="1" smtClean="0"/>
              <a:t>Szekszuális</a:t>
            </a:r>
            <a:r>
              <a:rPr lang="hu-HU" sz="2000" dirty="0" smtClean="0"/>
              <a:t> ébredés.</a:t>
            </a:r>
          </a:p>
          <a:p>
            <a:pPr>
              <a:lnSpc>
                <a:spcPct val="120000"/>
              </a:lnSpc>
              <a:buNone/>
              <a:defRPr/>
            </a:pPr>
            <a:r>
              <a:rPr lang="hu-HU" sz="2000" dirty="0" smtClean="0"/>
              <a:t>Az elszakadás élménye nem veszélytelen. Gyakori az öngyilkosság, alkohol, drog, depresszió. A szabadság és ideál keresés,  különböző „izmusok”- hoz vezethet. </a:t>
            </a:r>
          </a:p>
          <a:p>
            <a:pPr>
              <a:lnSpc>
                <a:spcPct val="120000"/>
              </a:lnSpc>
              <a:buNone/>
              <a:defRPr/>
            </a:pPr>
            <a:endParaRPr lang="hu-HU" sz="2000" dirty="0" smtClean="0"/>
          </a:p>
          <a:p>
            <a:pPr>
              <a:lnSpc>
                <a:spcPct val="120000"/>
              </a:lnSpc>
              <a:buNone/>
              <a:defRPr/>
            </a:pPr>
            <a:endParaRPr lang="hu-HU" sz="2000" dirty="0" smtClean="0"/>
          </a:p>
          <a:p>
            <a:pPr>
              <a:buNone/>
            </a:pPr>
            <a:r>
              <a:rPr lang="hu-HU" sz="2000" dirty="0" smtClean="0">
                <a:solidFill>
                  <a:srgbClr val="990000"/>
                </a:solidFill>
              </a:rPr>
              <a:t/>
            </a:r>
            <a:br>
              <a:rPr lang="hu-HU" sz="2000" dirty="0" smtClean="0">
                <a:solidFill>
                  <a:srgbClr val="990000"/>
                </a:solidFill>
              </a:rPr>
            </a:br>
            <a:endParaRPr lang="hu-HU" sz="2000" dirty="0" smtClean="0"/>
          </a:p>
          <a:p>
            <a:pPr>
              <a:buNone/>
            </a:pPr>
            <a:endParaRPr lang="hu-HU" sz="2000" dirty="0"/>
          </a:p>
        </p:txBody>
      </p:sp>
      <p:pic>
        <p:nvPicPr>
          <p:cNvPr id="4" name="Kép 3" descr="http://smileyme.com/home_decor/posters_art_prints/christian/print_guardian_angel_watching_over_children_bridge_litho.gif"/>
          <p:cNvPicPr/>
          <p:nvPr/>
        </p:nvPicPr>
        <p:blipFill>
          <a:blip r:embed="rId2" cstate="screen"/>
          <a:srcRect/>
          <a:stretch>
            <a:fillRect/>
          </a:stretch>
        </p:blipFill>
        <p:spPr bwMode="auto">
          <a:xfrm>
            <a:off x="6948264" y="1916832"/>
            <a:ext cx="2051720" cy="244827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457200" y="764704"/>
            <a:ext cx="8229600" cy="5559896"/>
          </a:xfrm>
        </p:spPr>
        <p:txBody>
          <a:bodyPr>
            <a:normAutofit fontScale="92500" lnSpcReduction="20000"/>
          </a:bodyPr>
          <a:lstStyle/>
          <a:p>
            <a:pPr algn="ctr">
              <a:buNone/>
            </a:pPr>
            <a:r>
              <a:rPr lang="hu-HU" sz="2800" b="1" dirty="0" smtClean="0">
                <a:solidFill>
                  <a:schemeClr val="accent1">
                    <a:lumMod val="75000"/>
                  </a:schemeClr>
                </a:solidFill>
              </a:rPr>
              <a:t>A negyedik hétéves korszak 21-28</a:t>
            </a:r>
            <a:r>
              <a:rPr lang="hu-HU" sz="2800" b="1" dirty="0" smtClean="0">
                <a:solidFill>
                  <a:schemeClr val="accent1">
                    <a:lumMod val="75000"/>
                  </a:schemeClr>
                </a:solidFill>
                <a:latin typeface="Times New Roman" pitchFamily="18" charset="0"/>
              </a:rPr>
              <a:t> éves kor</a:t>
            </a:r>
          </a:p>
          <a:p>
            <a:pPr>
              <a:buNone/>
            </a:pPr>
            <a:endParaRPr lang="hu-HU" sz="2800" b="1" dirty="0" smtClean="0">
              <a:solidFill>
                <a:schemeClr val="accent1">
                  <a:lumMod val="75000"/>
                </a:schemeClr>
              </a:solidFill>
            </a:endParaRPr>
          </a:p>
          <a:p>
            <a:pPr marL="0" indent="0" algn="ctr">
              <a:buNone/>
              <a:defRPr/>
            </a:pPr>
            <a:r>
              <a:rPr lang="hu-HU" sz="3200" b="1" i="1" dirty="0" smtClean="0">
                <a:solidFill>
                  <a:schemeClr val="accent1">
                    <a:lumMod val="75000"/>
                  </a:schemeClr>
                </a:solidFill>
                <a:latin typeface="Times New Roman" pitchFamily="18" charset="0"/>
                <a:cs typeface="Times New Roman" pitchFamily="18" charset="0"/>
              </a:rPr>
              <a:t>Az őrangyal még ott van mögötte, távolról szemléli, már nem érinti. A szél  már erősen fúj. A híd leomlott. Csónakban evez. Viharfelhők. A folyó tarajosan hullámzik.</a:t>
            </a:r>
          </a:p>
          <a:p>
            <a:pPr marL="0" indent="0" algn="ctr">
              <a:buNone/>
              <a:defRPr/>
            </a:pPr>
            <a:endParaRPr lang="hu-HU" sz="3200" b="1" dirty="0" smtClean="0">
              <a:solidFill>
                <a:schemeClr val="accent1">
                  <a:lumMod val="75000"/>
                </a:schemeClr>
              </a:solidFill>
              <a:latin typeface="Blackadder ITC" pitchFamily="82" charset="0"/>
            </a:endParaRPr>
          </a:p>
          <a:p>
            <a:pPr marL="0" indent="0">
              <a:buNone/>
              <a:defRPr/>
            </a:pPr>
            <a:r>
              <a:rPr lang="hu-HU" sz="2800" dirty="0" smtClean="0">
                <a:solidFill>
                  <a:schemeClr val="accent1">
                    <a:lumMod val="75000"/>
                  </a:schemeClr>
                </a:solidFill>
                <a:latin typeface="Times New Roman" pitchFamily="18" charset="0"/>
                <a:cs typeface="Times New Roman" pitchFamily="18" charset="0"/>
              </a:rPr>
              <a:t>Az „ÉN” születése, emancipáció, nagykorúság.</a:t>
            </a:r>
          </a:p>
          <a:p>
            <a:pPr marL="0" indent="0">
              <a:buNone/>
              <a:defRPr/>
            </a:pPr>
            <a:r>
              <a:rPr lang="hu-HU" sz="2800" dirty="0" smtClean="0">
                <a:latin typeface="Times New Roman" pitchFamily="18" charset="0"/>
              </a:rPr>
              <a:t>Már nem hatnak a hozott erők. </a:t>
            </a:r>
          </a:p>
          <a:p>
            <a:pPr marL="0" indent="0">
              <a:buNone/>
              <a:defRPr/>
            </a:pPr>
            <a:r>
              <a:rPr lang="hu-HU" sz="2800" dirty="0" smtClean="0">
                <a:latin typeface="Times New Roman" pitchFamily="18" charset="0"/>
              </a:rPr>
              <a:t>Kezdete annak, hogy teljesíteni kell életének vállalt feladatait az én-fejlődés terén. Keressük önmagunkat. </a:t>
            </a:r>
          </a:p>
          <a:p>
            <a:pPr marL="0" indent="0">
              <a:buNone/>
              <a:defRPr/>
            </a:pPr>
            <a:r>
              <a:rPr lang="hu-HU" sz="2800" dirty="0" smtClean="0">
                <a:latin typeface="Times New Roman" pitchFamily="18" charset="0"/>
              </a:rPr>
              <a:t>Bizonytalanság, de ua. rugalmas, alkalmazkodó képes.</a:t>
            </a:r>
          </a:p>
          <a:p>
            <a:pPr marL="0" indent="0">
              <a:buNone/>
              <a:defRPr/>
            </a:pPr>
            <a:r>
              <a:rPr lang="hu-HU" sz="2800" dirty="0" smtClean="0">
                <a:latin typeface="Times New Roman" pitchFamily="18" charset="0"/>
              </a:rPr>
              <a:t>A kapcsolatoktól vár megerősítést. </a:t>
            </a:r>
          </a:p>
          <a:p>
            <a:pPr>
              <a:buNone/>
            </a:pPr>
            <a:endParaRPr lang="hu-HU" b="1" dirty="0">
              <a:solidFill>
                <a:schemeClr val="accent1">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3678</TotalTime>
  <Words>3199</Words>
  <Application>Microsoft Office PowerPoint</Application>
  <PresentationFormat>Diavetítés a képernyőre (4:3 oldalarány)</PresentationFormat>
  <Paragraphs>322</Paragraphs>
  <Slides>33</Slides>
  <Notes>2</Notes>
  <HiddenSlides>0</HiddenSlides>
  <MMClips>0</MMClips>
  <ScaleCrop>false</ScaleCrop>
  <HeadingPairs>
    <vt:vector size="4" baseType="variant">
      <vt:variant>
        <vt:lpstr>Téma</vt:lpstr>
      </vt:variant>
      <vt:variant>
        <vt:i4>1</vt:i4>
      </vt:variant>
      <vt:variant>
        <vt:lpstr>Diacímek</vt:lpstr>
      </vt:variant>
      <vt:variant>
        <vt:i4>33</vt:i4>
      </vt:variant>
    </vt:vector>
  </HeadingPairs>
  <TitlesOfParts>
    <vt:vector size="34" baseType="lpstr">
      <vt:lpstr>Áramlás</vt:lpstr>
      <vt:lpstr>Személyi érettség, közösségi megosztás</vt:lpstr>
      <vt:lpstr>Vázlat</vt:lpstr>
      <vt:lpstr>Bevezető</vt:lpstr>
      <vt:lpstr>Adni egyedül nem lehet</vt:lpstr>
      <vt:lpstr>Mi az elönye a megosztásnak és mi a hátránya, illetve a veszélye?</vt:lpstr>
      <vt:lpstr>Személyünk érlelődési folyamata Dr. Csíky Erzsébet nyomán</vt:lpstr>
      <vt:lpstr>7. dia</vt:lpstr>
      <vt:lpstr>8. dia</vt:lpstr>
      <vt:lpstr>9. dia</vt:lpstr>
      <vt:lpstr>10. dia</vt:lpstr>
      <vt:lpstr>Az ötödik hétéves korszak 28- 35 éves kor </vt:lpstr>
      <vt:lpstr>12. dia</vt:lpstr>
      <vt:lpstr>13. dia</vt:lpstr>
      <vt:lpstr>14. dia</vt:lpstr>
      <vt:lpstr>15. dia</vt:lpstr>
      <vt:lpstr>Az érett személyiség</vt:lpstr>
      <vt:lpstr>   Az érett személyiség jellemzői Allport szerint</vt:lpstr>
      <vt:lpstr>Önismeret</vt:lpstr>
      <vt:lpstr>Önismeret (Faragó Feri: Tanyai szilánkok)</vt:lpstr>
      <vt:lpstr>Szeretnénk megosztani, amink van</vt:lpstr>
      <vt:lpstr>        Osztozunk, megosztjuk amink van, de mit, hol, mikor és kivel? </vt:lpstr>
      <vt:lpstr>  XYZ generáció értelmezése Az internethasználat és a generációk közti különbségek    </vt:lpstr>
      <vt:lpstr>Digitális bennszülöttek </vt:lpstr>
      <vt:lpstr>24. dia</vt:lpstr>
      <vt:lpstr>Veszélyek</vt:lpstr>
      <vt:lpstr>Segítségkérés, segítségnyújtás</vt:lpstr>
      <vt:lpstr> A kultúraváltás, a közösségi oldalakon való megosztás   (Az írás elterjedésekor ugyanúgy aggódott az emberiség az elbutulás miatt (Szókratész), mint most a digitális korban – cserébe logikai elemző gondolkodás lépett (évszázad-évtized;Dr. Gyarmati Éva).</vt:lpstr>
      <vt:lpstr>28. dia</vt:lpstr>
      <vt:lpstr>30 év múlva milyen lesz ez a generáció, amelyik most kerül be az iskolákba? Dr. Gyarmati Éva válasza </vt:lpstr>
      <vt:lpstr>Megoldások keresése </vt:lpstr>
      <vt:lpstr>Köszönöm a megtisztelő figyelmet! A végén két házi feladat következik az idézetekhez kapcsolódóan.</vt:lpstr>
      <vt:lpstr>Könyvajánlás, irodalom</vt:lpstr>
      <vt:lpstr>Felhasznált forrás körvonalazása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Személyi érettség, közösségi megosztás</dc:title>
  <dc:creator>EGYMI-MÁRTA</dc:creator>
  <cp:lastModifiedBy>BOKKE</cp:lastModifiedBy>
  <cp:revision>117</cp:revision>
  <dcterms:created xsi:type="dcterms:W3CDTF">2012-07-25T16:10:40Z</dcterms:created>
  <dcterms:modified xsi:type="dcterms:W3CDTF">2012-08-08T19:09:06Z</dcterms:modified>
</cp:coreProperties>
</file>